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0" r:id="rId2"/>
  </p:sldMasterIdLst>
  <p:sldIdLst>
    <p:sldId id="259" r:id="rId3"/>
    <p:sldId id="262" r:id="rId4"/>
    <p:sldId id="265" r:id="rId5"/>
    <p:sldId id="268" r:id="rId6"/>
    <p:sldId id="271" r:id="rId7"/>
    <p:sldId id="274" r:id="rId8"/>
    <p:sldId id="277" r:id="rId9"/>
    <p:sldId id="280" r:id="rId10"/>
    <p:sldId id="283" r:id="rId11"/>
    <p:sldId id="286" r:id="rId12"/>
    <p:sldId id="289" r:id="rId13"/>
    <p:sldId id="292" r:id="rId14"/>
    <p:sldId id="295" r:id="rId15"/>
    <p:sldId id="298" r:id="rId16"/>
    <p:sldId id="301" r:id="rId17"/>
    <p:sldId id="304" r:id="rId18"/>
    <p:sldId id="307" r:id="rId19"/>
    <p:sldId id="310" r:id="rId20"/>
    <p:sldId id="313" r:id="rId21"/>
    <p:sldId id="316" r:id="rId22"/>
    <p:sldId id="319" r:id="rId23"/>
    <p:sldId id="322" r:id="rId24"/>
    <p:sldId id="325" r:id="rId25"/>
    <p:sldId id="328" r:id="rId26"/>
    <p:sldId id="331" r:id="rId27"/>
    <p:sldId id="334" r:id="rId28"/>
    <p:sldId id="337" r:id="rId29"/>
    <p:sldId id="340" r:id="rId30"/>
    <p:sldId id="343" r:id="rId31"/>
    <p:sldId id="346" r:id="rId32"/>
    <p:sldId id="349" r:id="rId33"/>
    <p:sldId id="352" r:id="rId34"/>
    <p:sldId id="355" r:id="rId35"/>
    <p:sldId id="358" r:id="rId36"/>
    <p:sldId id="361" r:id="rId37"/>
    <p:sldId id="364" r:id="rId38"/>
    <p:sldId id="367" r:id="rId39"/>
    <p:sldId id="370" r:id="rId40"/>
    <p:sldId id="373" r:id="rId41"/>
    <p:sldId id="376" r:id="rId42"/>
    <p:sldId id="379" r:id="rId43"/>
    <p:sldId id="382" r:id="rId44"/>
    <p:sldId id="385" r:id="rId45"/>
    <p:sldId id="388" r:id="rId46"/>
    <p:sldId id="391" r:id="rId47"/>
    <p:sldId id="394" r:id="rId48"/>
    <p:sldId id="397" r:id="rId49"/>
    <p:sldId id="403" r:id="rId50"/>
    <p:sldId id="406" r:id="rId51"/>
    <p:sldId id="409" r:id="rId52"/>
    <p:sldId id="412" r:id="rId53"/>
    <p:sldId id="415" r:id="rId54"/>
    <p:sldId id="418" r:id="rId55"/>
    <p:sldId id="421" r:id="rId56"/>
    <p:sldId id="424" r:id="rId57"/>
    <p:sldId id="427" r:id="rId58"/>
    <p:sldId id="430" r:id="rId59"/>
    <p:sldId id="433" r:id="rId60"/>
    <p:sldId id="436" r:id="rId61"/>
    <p:sldId id="437" r:id="rId62"/>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71" d="100"/>
          <a:sy n="71" d="100"/>
        </p:scale>
        <p:origin x="654" y="78"/>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BE22FB23-393B-4039-8A49-703BD4A1A006}" type="datetimeFigureOut">
              <a:rPr lang="en-US" smtClean="0"/>
              <a:t>4/4/2023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CC7C968-E5F1-4CD2-96B4-3433338AFCBF}" type="datetimeFigureOut">
              <a:rPr lang="en-US" smtClean="0"/>
              <a:t>4/4/2023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B5A1BD09-6698-44E0-8D28-A4DBEDC28EAC}" type="datetimeFigureOut">
              <a:rPr lang="en-US" smtClean="0"/>
              <a:t>4/4/2023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1058458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591852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47092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22376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65373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01071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17040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4364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424E7BB6-FBD8-400A-9868-2768E22FC02A}" type="datetimeFigureOut">
              <a:rPr lang="en-US" smtClean="0"/>
              <a:t>4/4/2023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0012665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775219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576432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578133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5243489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58043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766496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531637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2005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BB9488F2-4F27-4D70-A051-DC4CBC0B1992}" type="datetimeFigureOut">
              <a:rPr lang="en-US" smtClean="0"/>
              <a:t>4/4/2023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F83FFDBA-6AC2-45DC-AB89-150559A5870E}" type="datetimeFigureOut">
              <a:rPr lang="en-US" smtClean="0"/>
              <a:t>4/4/2023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940609CE-EA48-4DC1-86CA-AFA3EF2FBA7C}" type="datetimeFigureOut">
              <a:rPr lang="en-US" smtClean="0"/>
              <a:t>4/4/2023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407FDCC7-7FD1-4BCA-9B88-DEB83871C28A}" type="datetimeFigureOut">
              <a:rPr lang="en-US" smtClean="0"/>
              <a:t>4/4/2023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F1218D08-45CD-4F76-BCBB-BAC3181E8C12}" type="datetimeFigureOut">
              <a:rPr lang="en-US" smtClean="0"/>
              <a:t>4/4/2023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FBB3C58A-F86E-4FAA-AFFC-958FD94F6569}" type="datetimeFigureOut">
              <a:rPr lang="en-US" smtClean="0"/>
              <a:t>4/4/2023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34056A9-A97E-4B96-821F-D303558C63B6}" type="datetimeFigureOut">
              <a:rPr lang="en-US" smtClean="0"/>
              <a:t>4/4/2023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4/4/2023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FD0B7A-F5DD-4F40-B4CB-3B2C354B893A}" type="datetimeFigureOut">
              <a:rPr lang="en-US" smtClean="0"/>
              <a:t>4/4/2023</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AE1883-0942-4AA3-9DB2-9C7C3A0314B1}" type="slidenum">
              <a:rPr lang="en-US" smtClean="0"/>
              <a:t>‹#›</a:t>
            </a:fld>
            <a:endParaRPr lang="en-US"/>
          </a:p>
        </p:txBody>
      </p:sp>
    </p:spTree>
    <p:extLst>
      <p:ext uri="{BB962C8B-B14F-4D97-AF65-F5344CB8AC3E}">
        <p14:creationId xmlns:p14="http://schemas.microsoft.com/office/powerpoint/2010/main" val="1754673772"/>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hyperlink" Target="https://aws-tc-largeobjects.s3.us-west-2.amazonaws.com/CUR-TF-100-ACCLFO-" TargetMode="Externa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8.xml"/><Relationship Id="rId4"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A9617-9C49-2468-BAAF-3F113931C3D8}"/>
              </a:ext>
            </a:extLst>
          </p:cNvPr>
          <p:cNvSpPr>
            <a:spLocks noGrp="1"/>
          </p:cNvSpPr>
          <p:nvPr>
            <p:ph type="ctrTitle"/>
          </p:nvPr>
        </p:nvSpPr>
        <p:spPr/>
        <p:txBody>
          <a:bodyPr/>
          <a:lstStyle/>
          <a:p>
            <a:r>
              <a:rPr lang="en-IN"/>
              <a:t>AWS LAB PROCEDURES</a:t>
            </a:r>
          </a:p>
        </p:txBody>
      </p:sp>
      <p:sp>
        <p:nvSpPr>
          <p:cNvPr id="3" name="Subtitle 2">
            <a:extLst>
              <a:ext uri="{FF2B5EF4-FFF2-40B4-BE49-F238E27FC236}">
                <a16:creationId xmlns:a16="http://schemas.microsoft.com/office/drawing/2014/main" id="{20117EC0-74F8-842E-461E-A341E63EDE94}"/>
              </a:ext>
            </a:extLst>
          </p:cNvPr>
          <p:cNvSpPr>
            <a:spLocks noGrp="1"/>
          </p:cNvSpPr>
          <p:nvPr>
            <p:ph type="subTitle" idx="1"/>
          </p:nvPr>
        </p:nvSpPr>
        <p:spPr/>
        <p:txBody>
          <a:bodyPr>
            <a:normAutofit/>
          </a:bodyPr>
          <a:lstStyle/>
          <a:p>
            <a:r>
              <a:rPr lang="en-IN">
                <a:solidFill>
                  <a:schemeClr val="bg1"/>
                </a:solidFill>
              </a:rPr>
              <a:t>                                                                                              BY</a:t>
            </a:r>
          </a:p>
          <a:p>
            <a:r>
              <a:rPr lang="en-IN">
                <a:solidFill>
                  <a:schemeClr val="bg1"/>
                </a:solidFill>
              </a:rPr>
              <a:t>                                                                          A.NAVYA SRI ALEKHYA</a:t>
            </a:r>
          </a:p>
          <a:p>
            <a:r>
              <a:rPr lang="en-IN">
                <a:solidFill>
                  <a:schemeClr val="bg1"/>
                </a:solidFill>
              </a:rPr>
              <a:t>                                                                                20A31A4203</a:t>
            </a:r>
          </a:p>
        </p:txBody>
      </p:sp>
    </p:spTree>
    <p:extLst>
      <p:ext uri="{BB962C8B-B14F-4D97-AF65-F5344CB8AC3E}">
        <p14:creationId xmlns:p14="http://schemas.microsoft.com/office/powerpoint/2010/main" val="451677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4D135E-1DC7-BBDC-E9D4-A6BC5064CC14}"/>
              </a:ext>
            </a:extLst>
          </p:cNvPr>
          <p:cNvSpPr txBox="1"/>
          <p:nvPr/>
        </p:nvSpPr>
        <p:spPr>
          <a:xfrm>
            <a:off x="914399" y="289367"/>
            <a:ext cx="10914927" cy="596676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tep 5:</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Storage type: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General Purpose (SSD)</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Allocated storage: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20</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6:</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Connectivity</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Virtual Private Cloud (VPC):</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kumimoji="0" lang="en-US" altLang="en-US" sz="2000" b="0" i="1"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VPC security groups</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dropdown list:</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DB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Deselect default.</a:t>
            </a:r>
            <a:r>
              <a:rPr lang="en-US" sz="1800" b="1">
                <a:solidFill>
                  <a:srgbClr val="333333"/>
                </a:solidFill>
                <a:effectLst/>
                <a:latin typeface="Times New Roman" panose="02020603050405020304" pitchFamily="18" charset="0"/>
                <a:ea typeface="Times New Roman" panose="02020603050405020304" pitchFamily="18" charset="0"/>
              </a:rPr>
              <a:t> </a:t>
            </a:r>
          </a:p>
          <a:p>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8:</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Expand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Initial database 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automatic backups</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encryption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Uncheck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Enhanced monitoring</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This will turn off backups, which is not normally recommended, but will make the database deploy faster for this lab.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9: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database.Your database will now be launched.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pPr>
            <a:endParaRPr lang="en-IN"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4211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21FAE-646D-C81E-1690-627804F31EC4}"/>
              </a:ext>
            </a:extLst>
          </p:cNvPr>
          <p:cNvPicPr>
            <a:picLocks noChangeAspect="1"/>
          </p:cNvPicPr>
          <p:nvPr/>
        </p:nvPicPr>
        <p:blipFill>
          <a:blip r:embed="rId2"/>
          <a:srcRect t="8724" r="-55" b="9025"/>
          <a:stretch>
            <a:fillRect/>
          </a:stretch>
        </p:blipFill>
        <p:spPr>
          <a:xfrm>
            <a:off x="1305355" y="152400"/>
            <a:ext cx="5738495" cy="2761615"/>
          </a:xfrm>
          <a:prstGeom prst="rect">
            <a:avLst/>
          </a:prstGeom>
        </p:spPr>
      </p:pic>
      <p:pic>
        <p:nvPicPr>
          <p:cNvPr id="3" name="Picture 2">
            <a:extLst>
              <a:ext uri="{FF2B5EF4-FFF2-40B4-BE49-F238E27FC236}">
                <a16:creationId xmlns:a16="http://schemas.microsoft.com/office/drawing/2014/main" id="{D76D9A6D-0A49-F6C7-C0DF-A605C9234268}"/>
              </a:ext>
            </a:extLst>
          </p:cNvPr>
          <p:cNvPicPr>
            <a:picLocks noChangeAspect="1"/>
          </p:cNvPicPr>
          <p:nvPr/>
        </p:nvPicPr>
        <p:blipFill>
          <a:blip r:embed="rId3"/>
          <a:srcRect t="9035" r="-55" b="9336"/>
          <a:stretch>
            <a:fillRect/>
          </a:stretch>
        </p:blipFill>
        <p:spPr>
          <a:xfrm>
            <a:off x="4858782" y="3791585"/>
            <a:ext cx="5738495" cy="2914015"/>
          </a:xfrm>
          <a:prstGeom prst="rect">
            <a:avLst/>
          </a:prstGeom>
        </p:spPr>
      </p:pic>
      <p:sp>
        <p:nvSpPr>
          <p:cNvPr id="5" name="TextBox 4">
            <a:extLst>
              <a:ext uri="{FF2B5EF4-FFF2-40B4-BE49-F238E27FC236}">
                <a16:creationId xmlns:a16="http://schemas.microsoft.com/office/drawing/2014/main" id="{364CBEBA-63E0-55FC-2322-4D3E4444EBAC}"/>
              </a:ext>
            </a:extLst>
          </p:cNvPr>
          <p:cNvSpPr txBox="1"/>
          <p:nvPr/>
        </p:nvSpPr>
        <p:spPr>
          <a:xfrm>
            <a:off x="1157467" y="3031271"/>
            <a:ext cx="10162573" cy="83202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an Amazon RDS DB Instance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971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6F2046-B17A-D010-989A-FB0CFC5971A0}"/>
              </a:ext>
            </a:extLst>
          </p:cNvPr>
          <p:cNvSpPr txBox="1"/>
          <p:nvPr/>
        </p:nvSpPr>
        <p:spPr>
          <a:xfrm>
            <a:off x="1122743" y="243069"/>
            <a:ext cx="10475089" cy="323999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Create database.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If you see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Switch to the new database creation flow</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the top of the screen, please choose it.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MySQL</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Settings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DB instance identifier:</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lab-db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username: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Master 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Confirm 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2B3AC78-486C-4BF6-E3C9-7060D4BF2E47}"/>
              </a:ext>
            </a:extLst>
          </p:cNvPr>
          <p:cNvPicPr>
            <a:picLocks noChangeAspect="1"/>
          </p:cNvPicPr>
          <p:nvPr/>
        </p:nvPicPr>
        <p:blipFill>
          <a:blip r:embed="rId2"/>
          <a:srcRect t="9658" r="1522" b="7467"/>
          <a:stretch>
            <a:fillRect/>
          </a:stretch>
        </p:blipFill>
        <p:spPr>
          <a:xfrm>
            <a:off x="2931903" y="3600586"/>
            <a:ext cx="5888355" cy="3014345"/>
          </a:xfrm>
          <a:prstGeom prst="rect">
            <a:avLst/>
          </a:prstGeom>
        </p:spPr>
      </p:pic>
    </p:spTree>
    <p:extLst>
      <p:ext uri="{BB962C8B-B14F-4D97-AF65-F5344CB8AC3E}">
        <p14:creationId xmlns:p14="http://schemas.microsoft.com/office/powerpoint/2010/main" val="100331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007804-90AC-95AE-693E-17CBEDB63112}"/>
              </a:ext>
            </a:extLst>
          </p:cNvPr>
          <p:cNvPicPr>
            <a:picLocks noChangeAspect="1"/>
          </p:cNvPicPr>
          <p:nvPr/>
        </p:nvPicPr>
        <p:blipFill>
          <a:blip r:embed="rId2"/>
          <a:srcRect t="9035" r="-55" b="8402"/>
          <a:stretch>
            <a:fillRect/>
          </a:stretch>
        </p:blipFill>
        <p:spPr>
          <a:xfrm>
            <a:off x="518275" y="123190"/>
            <a:ext cx="5738495" cy="3305810"/>
          </a:xfrm>
          <a:prstGeom prst="rect">
            <a:avLst/>
          </a:prstGeom>
        </p:spPr>
      </p:pic>
      <p:pic>
        <p:nvPicPr>
          <p:cNvPr id="3" name="Picture 2">
            <a:extLst>
              <a:ext uri="{FF2B5EF4-FFF2-40B4-BE49-F238E27FC236}">
                <a16:creationId xmlns:a16="http://schemas.microsoft.com/office/drawing/2014/main" id="{9F06FC15-3ECE-5930-3C38-9AA23F2643ED}"/>
              </a:ext>
            </a:extLst>
          </p:cNvPr>
          <p:cNvPicPr>
            <a:picLocks noChangeAspect="1"/>
          </p:cNvPicPr>
          <p:nvPr/>
        </p:nvPicPr>
        <p:blipFill>
          <a:blip r:embed="rId3"/>
          <a:srcRect t="9123" r="1707" b="8421"/>
          <a:stretch>
            <a:fillRect/>
          </a:stretch>
        </p:blipFill>
        <p:spPr>
          <a:xfrm>
            <a:off x="5621647" y="4062095"/>
            <a:ext cx="5925820" cy="2672715"/>
          </a:xfrm>
          <a:prstGeom prst="rect">
            <a:avLst/>
          </a:prstGeom>
        </p:spPr>
      </p:pic>
      <p:sp>
        <p:nvSpPr>
          <p:cNvPr id="5" name="TextBox 4">
            <a:extLst>
              <a:ext uri="{FF2B5EF4-FFF2-40B4-BE49-F238E27FC236}">
                <a16:creationId xmlns:a16="http://schemas.microsoft.com/office/drawing/2014/main" id="{AD40535E-971B-37C4-EA41-92B43CB8A15B}"/>
              </a:ext>
            </a:extLst>
          </p:cNvPr>
          <p:cNvSpPr txBox="1"/>
          <p:nvPr/>
        </p:nvSpPr>
        <p:spPr>
          <a:xfrm>
            <a:off x="6256770" y="2050438"/>
            <a:ext cx="6099858" cy="163121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rPr>
              <a:t>Step 10: </a:t>
            </a:r>
            <a:r>
              <a:rPr lang="en-IN" sz="2000">
                <a:solidFill>
                  <a:srgbClr val="333333"/>
                </a:solidFill>
                <a:effectLst/>
                <a:latin typeface="Times New Roman" panose="02020603050405020304" pitchFamily="18" charset="0"/>
                <a:ea typeface="Times New Roman" panose="02020603050405020304" pitchFamily="18" charset="0"/>
              </a:rPr>
              <a:t>Choose </a:t>
            </a:r>
            <a:r>
              <a:rPr lang="en-IN" sz="2000" b="1">
                <a:solidFill>
                  <a:srgbClr val="333333"/>
                </a:solidFill>
                <a:effectLst/>
                <a:latin typeface="Times New Roman" panose="02020603050405020304" pitchFamily="18" charset="0"/>
                <a:ea typeface="Times New Roman" panose="02020603050405020304" pitchFamily="18" charset="0"/>
              </a:rPr>
              <a:t>lab-db</a:t>
            </a:r>
            <a:r>
              <a:rPr lang="en-IN" sz="2000">
                <a:solidFill>
                  <a:srgbClr val="333333"/>
                </a:solidFill>
                <a:effectLst/>
                <a:latin typeface="Times New Roman" panose="02020603050405020304" pitchFamily="18" charset="0"/>
                <a:ea typeface="Times New Roman" panose="02020603050405020304" pitchFamily="18" charset="0"/>
              </a:rPr>
              <a:t> (choose the link itself).</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11</a:t>
            </a:r>
            <a:r>
              <a:rPr lang="en-IN" sz="2000">
                <a:solidFill>
                  <a:srgbClr val="333333"/>
                </a:solidFill>
                <a:effectLst/>
                <a:latin typeface="Times New Roman" panose="02020603050405020304" pitchFamily="18" charset="0"/>
                <a:ea typeface="Times New Roman" panose="02020603050405020304" pitchFamily="18" charset="0"/>
              </a:rPr>
              <a:t>: Wait until </a:t>
            </a:r>
            <a:r>
              <a:rPr lang="en-IN" sz="2000" b="1">
                <a:solidFill>
                  <a:srgbClr val="333333"/>
                </a:solidFill>
                <a:effectLst/>
                <a:latin typeface="Times New Roman" panose="02020603050405020304" pitchFamily="18" charset="0"/>
                <a:ea typeface="Times New Roman" panose="02020603050405020304" pitchFamily="18" charset="0"/>
              </a:rPr>
              <a:t>Info</a:t>
            </a:r>
            <a:r>
              <a:rPr lang="en-IN" sz="2000">
                <a:solidFill>
                  <a:srgbClr val="333333"/>
                </a:solidFill>
                <a:effectLst/>
                <a:latin typeface="Times New Roman" panose="02020603050405020304" pitchFamily="18" charset="0"/>
                <a:ea typeface="Times New Roman" panose="02020603050405020304" pitchFamily="18" charset="0"/>
              </a:rPr>
              <a:t> changes to </a:t>
            </a:r>
            <a:r>
              <a:rPr lang="en-IN" sz="2000" b="1">
                <a:solidFill>
                  <a:srgbClr val="333333"/>
                </a:solidFill>
                <a:effectLst/>
                <a:latin typeface="Times New Roman" panose="02020603050405020304" pitchFamily="18" charset="0"/>
                <a:ea typeface="Times New Roman" panose="02020603050405020304" pitchFamily="18" charset="0"/>
              </a:rPr>
              <a:t>Modifying</a:t>
            </a:r>
            <a:r>
              <a:rPr lang="en-IN" sz="2000">
                <a:solidFill>
                  <a:srgbClr val="333333"/>
                </a:solidFill>
                <a:effectLst/>
                <a:latin typeface="Times New Roman" panose="02020603050405020304" pitchFamily="18" charset="0"/>
                <a:ea typeface="Times New Roman" panose="02020603050405020304" pitchFamily="18" charset="0"/>
              </a:rPr>
              <a:t> or </a:t>
            </a:r>
            <a:r>
              <a:rPr lang="en-IN" sz="2000" b="1">
                <a:solidFill>
                  <a:srgbClr val="333333"/>
                </a:solidFill>
                <a:effectLst/>
                <a:latin typeface="Times New Roman" panose="02020603050405020304" pitchFamily="18" charset="0"/>
                <a:ea typeface="Times New Roman" panose="02020603050405020304" pitchFamily="18" charset="0"/>
              </a:rPr>
              <a:t>Available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12: </a:t>
            </a:r>
            <a:r>
              <a:rPr lang="en-IN" sz="2000">
                <a:solidFill>
                  <a:srgbClr val="333333"/>
                </a:solidFill>
                <a:effectLst/>
                <a:latin typeface="Times New Roman" panose="02020603050405020304" pitchFamily="18" charset="0"/>
                <a:ea typeface="Times New Roman" panose="02020603050405020304" pitchFamily="18" charset="0"/>
              </a:rPr>
              <a:t>Scroll down to the </a:t>
            </a:r>
            <a:r>
              <a:rPr lang="en-IN" sz="2000" b="1">
                <a:solidFill>
                  <a:srgbClr val="333333"/>
                </a:solidFill>
                <a:effectLst/>
                <a:latin typeface="Times New Roman" panose="02020603050405020304" pitchFamily="18" charset="0"/>
                <a:ea typeface="Times New Roman" panose="02020603050405020304" pitchFamily="18" charset="0"/>
              </a:rPr>
              <a:t>Connectivity &amp; security</a:t>
            </a:r>
            <a:r>
              <a:rPr lang="en-IN" sz="2000">
                <a:solidFill>
                  <a:srgbClr val="333333"/>
                </a:solidFill>
                <a:effectLst/>
                <a:latin typeface="Times New Roman" panose="02020603050405020304" pitchFamily="18" charset="0"/>
                <a:ea typeface="Times New Roman" panose="02020603050405020304" pitchFamily="18" charset="0"/>
              </a:rPr>
              <a:t> section and copy the </a:t>
            </a:r>
            <a:r>
              <a:rPr lang="en-IN" sz="2000" b="1">
                <a:solidFill>
                  <a:srgbClr val="333333"/>
                </a:solidFill>
                <a:effectLst/>
                <a:latin typeface="Times New Roman" panose="02020603050405020304" pitchFamily="18" charset="0"/>
                <a:ea typeface="Times New Roman" panose="02020603050405020304" pitchFamily="18" charset="0"/>
              </a:rPr>
              <a:t>Endpoint</a:t>
            </a:r>
            <a:r>
              <a:rPr lang="en-IN" sz="2000">
                <a:solidFill>
                  <a:srgbClr val="333333"/>
                </a:solidFill>
                <a:effectLst/>
                <a:latin typeface="Times New Roman" panose="02020603050405020304" pitchFamily="18" charset="0"/>
                <a:ea typeface="Times New Roman" panose="02020603050405020304" pitchFamily="18" charset="0"/>
              </a:rPr>
              <a:t> field.</a:t>
            </a:r>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6123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C74ACE-BDFD-EFDE-600F-17EFF65B0E4B}"/>
              </a:ext>
            </a:extLst>
          </p:cNvPr>
          <p:cNvSpPr txBox="1"/>
          <p:nvPr/>
        </p:nvSpPr>
        <p:spPr>
          <a:xfrm>
            <a:off x="1284790" y="300943"/>
            <a:ext cx="10440364" cy="14475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13: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Paste the Endpoint value into a text editor. You will use it later in the lab.</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Interact with Your Database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copy the </a:t>
            </a:r>
            <a:r>
              <a:rPr lang="en-IN"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WebServer</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IP address, choose on the Details drop down menu above these instructions, and then choose Show.</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59A5965-B930-0609-33D9-7AE94CB83357}"/>
              </a:ext>
            </a:extLst>
          </p:cNvPr>
          <p:cNvPicPr>
            <a:picLocks noChangeAspect="1"/>
          </p:cNvPicPr>
          <p:nvPr/>
        </p:nvPicPr>
        <p:blipFill>
          <a:blip r:embed="rId2"/>
          <a:srcRect l="24193" r="7313" b="19617"/>
          <a:stretch>
            <a:fillRect/>
          </a:stretch>
        </p:blipFill>
        <p:spPr>
          <a:xfrm>
            <a:off x="1165173" y="1832023"/>
            <a:ext cx="4722495" cy="2592070"/>
          </a:xfrm>
          <a:prstGeom prst="rect">
            <a:avLst/>
          </a:prstGeom>
        </p:spPr>
      </p:pic>
      <p:pic>
        <p:nvPicPr>
          <p:cNvPr id="5" name="Picture 4">
            <a:extLst>
              <a:ext uri="{FF2B5EF4-FFF2-40B4-BE49-F238E27FC236}">
                <a16:creationId xmlns:a16="http://schemas.microsoft.com/office/drawing/2014/main" id="{E7F8B437-0981-BC23-AFBE-A3C4AC3892E7}"/>
              </a:ext>
            </a:extLst>
          </p:cNvPr>
          <p:cNvPicPr>
            <a:picLocks noChangeAspect="1"/>
          </p:cNvPicPr>
          <p:nvPr/>
        </p:nvPicPr>
        <p:blipFill>
          <a:blip r:embed="rId3"/>
          <a:srcRect r="4861" b="13707"/>
          <a:stretch>
            <a:fillRect/>
          </a:stretch>
        </p:blipFill>
        <p:spPr>
          <a:xfrm>
            <a:off x="6420081" y="3556553"/>
            <a:ext cx="5457190" cy="2783205"/>
          </a:xfrm>
          <a:prstGeom prst="rect">
            <a:avLst/>
          </a:prstGeom>
        </p:spPr>
      </p:pic>
      <p:sp>
        <p:nvSpPr>
          <p:cNvPr id="7" name="TextBox 6">
            <a:extLst>
              <a:ext uri="{FF2B5EF4-FFF2-40B4-BE49-F238E27FC236}">
                <a16:creationId xmlns:a16="http://schemas.microsoft.com/office/drawing/2014/main" id="{F4859021-5E9E-0BBD-3AF6-064BDAE0A5F7}"/>
              </a:ext>
            </a:extLst>
          </p:cNvPr>
          <p:cNvSpPr txBox="1"/>
          <p:nvPr/>
        </p:nvSpPr>
        <p:spPr>
          <a:xfrm>
            <a:off x="5983000" y="1633365"/>
            <a:ext cx="6099858" cy="190821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2: </a:t>
            </a:r>
            <a:r>
              <a:rPr lang="en-IN" sz="2000">
                <a:solidFill>
                  <a:srgbClr val="333333"/>
                </a:solidFill>
                <a:effectLst/>
                <a:latin typeface="Times New Roman" panose="02020603050405020304" pitchFamily="18" charset="0"/>
                <a:ea typeface="Times New Roman" panose="02020603050405020304" pitchFamily="18" charset="0"/>
              </a:rPr>
              <a:t>Open a new web browser tab, paste the </a:t>
            </a:r>
            <a:r>
              <a:rPr lang="en-IN" sz="2000" i="1" err="1">
                <a:solidFill>
                  <a:srgbClr val="333333"/>
                </a:solidFill>
                <a:effectLst/>
                <a:latin typeface="Times New Roman" panose="02020603050405020304" pitchFamily="18" charset="0"/>
                <a:ea typeface="Times New Roman" panose="02020603050405020304" pitchFamily="18" charset="0"/>
              </a:rPr>
              <a:t>WebServer</a:t>
            </a:r>
            <a:r>
              <a:rPr lang="en-IN" sz="2000">
                <a:solidFill>
                  <a:srgbClr val="333333"/>
                </a:solidFill>
                <a:effectLst/>
                <a:latin typeface="Times New Roman" panose="02020603050405020304" pitchFamily="18" charset="0"/>
                <a:ea typeface="Times New Roman" panose="02020603050405020304" pitchFamily="18" charset="0"/>
              </a:rPr>
              <a:t> IP address and press Enter.</a:t>
            </a:r>
          </a:p>
          <a:p>
            <a:r>
              <a:rPr lang="en-IN" sz="2000" b="1">
                <a:solidFill>
                  <a:srgbClr val="333333"/>
                </a:solidFill>
                <a:effectLst/>
                <a:latin typeface="Times New Roman" panose="02020603050405020304" pitchFamily="18" charset="0"/>
                <a:ea typeface="Times New Roman" panose="02020603050405020304" pitchFamily="18" charset="0"/>
              </a:rPr>
              <a:t>Step 3: </a:t>
            </a:r>
            <a:r>
              <a:rPr lang="en-IN" sz="2000">
                <a:solidFill>
                  <a:srgbClr val="333333"/>
                </a:solidFill>
                <a:effectLst/>
                <a:latin typeface="Times New Roman" panose="02020603050405020304" pitchFamily="18" charset="0"/>
                <a:ea typeface="Times New Roman" panose="02020603050405020304" pitchFamily="18" charset="0"/>
              </a:rPr>
              <a:t>Choose the </a:t>
            </a:r>
            <a:r>
              <a:rPr lang="en-IN" sz="2000" b="1">
                <a:solidFill>
                  <a:srgbClr val="333333"/>
                </a:solidFill>
                <a:effectLst/>
                <a:latin typeface="Times New Roman" panose="02020603050405020304" pitchFamily="18" charset="0"/>
                <a:ea typeface="Times New Roman" panose="02020603050405020304" pitchFamily="18" charset="0"/>
              </a:rPr>
              <a:t>RDS</a:t>
            </a:r>
            <a:r>
              <a:rPr lang="en-IN" sz="2000">
                <a:solidFill>
                  <a:srgbClr val="333333"/>
                </a:solidFill>
                <a:effectLst/>
                <a:latin typeface="Times New Roman" panose="02020603050405020304" pitchFamily="18" charset="0"/>
                <a:ea typeface="Times New Roman" panose="02020603050405020304" pitchFamily="18" charset="0"/>
              </a:rPr>
              <a:t> link at the top of the page.</a:t>
            </a:r>
            <a:endParaRPr lang="en-IN" sz="2000">
              <a:effectLst/>
              <a:latin typeface="Times New Roman" panose="02020603050405020304" pitchFamily="18" charset="0"/>
              <a:ea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rPr>
              <a:t>Configure the following settings:</a:t>
            </a:r>
            <a:endParaRPr lang="en-IN" sz="2000">
              <a:effectLst/>
              <a:latin typeface="Times New Roman" panose="02020603050405020304" pitchFamily="18" charset="0"/>
              <a:ea typeface="Times New Roman" panose="02020603050405020304" pitchFamily="18" charset="0"/>
            </a:endParaRPr>
          </a:p>
          <a:p>
            <a:endParaRPr lang="en-IN" sz="200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79ED30BD-1F9D-1BC0-FD91-8319056EEF5F}"/>
              </a:ext>
            </a:extLst>
          </p:cNvPr>
          <p:cNvSpPr txBox="1"/>
          <p:nvPr/>
        </p:nvSpPr>
        <p:spPr>
          <a:xfrm>
            <a:off x="688693" y="4567282"/>
            <a:ext cx="7216816" cy="213302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Endpoint:</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Endpoint you copied to a text editor earlier</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Database: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main</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0768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C36A28-3E74-76F4-ADA2-3DA7AFBE112F}"/>
              </a:ext>
            </a:extLst>
          </p:cNvPr>
          <p:cNvPicPr>
            <a:picLocks noChangeAspect="1"/>
          </p:cNvPicPr>
          <p:nvPr/>
        </p:nvPicPr>
        <p:blipFill>
          <a:blip r:embed="rId2"/>
          <a:srcRect t="4050" r="6744" b="29562"/>
          <a:stretch>
            <a:fillRect/>
          </a:stretch>
        </p:blipFill>
        <p:spPr>
          <a:xfrm>
            <a:off x="1279428" y="113536"/>
            <a:ext cx="5350510" cy="2139950"/>
          </a:xfrm>
          <a:prstGeom prst="rect">
            <a:avLst/>
          </a:prstGeom>
        </p:spPr>
      </p:pic>
      <p:pic>
        <p:nvPicPr>
          <p:cNvPr id="3" name="Picture 2">
            <a:extLst>
              <a:ext uri="{FF2B5EF4-FFF2-40B4-BE49-F238E27FC236}">
                <a16:creationId xmlns:a16="http://schemas.microsoft.com/office/drawing/2014/main" id="{095ABCD4-7857-5E1E-AB41-9B77191C9271}"/>
              </a:ext>
            </a:extLst>
          </p:cNvPr>
          <p:cNvPicPr>
            <a:picLocks noChangeAspect="1"/>
          </p:cNvPicPr>
          <p:nvPr/>
        </p:nvPicPr>
        <p:blipFill>
          <a:blip r:embed="rId3"/>
          <a:srcRect t="4050" r="4861" b="30841"/>
          <a:stretch>
            <a:fillRect/>
          </a:stretch>
        </p:blipFill>
        <p:spPr>
          <a:xfrm>
            <a:off x="5867537" y="4427746"/>
            <a:ext cx="5457190" cy="2099945"/>
          </a:xfrm>
          <a:prstGeom prst="rect">
            <a:avLst/>
          </a:prstGeom>
        </p:spPr>
      </p:pic>
      <p:sp>
        <p:nvSpPr>
          <p:cNvPr id="5" name="TextBox 4">
            <a:extLst>
              <a:ext uri="{FF2B5EF4-FFF2-40B4-BE49-F238E27FC236}">
                <a16:creationId xmlns:a16="http://schemas.microsoft.com/office/drawing/2014/main" id="{8E11EF6E-3E48-03D4-6428-881B55285899}"/>
              </a:ext>
            </a:extLst>
          </p:cNvPr>
          <p:cNvSpPr txBox="1"/>
          <p:nvPr/>
        </p:nvSpPr>
        <p:spPr>
          <a:xfrm>
            <a:off x="787078" y="2650173"/>
            <a:ext cx="1116957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a:solidFill>
                  <a:srgbClr val="333333"/>
                </a:solidFill>
                <a:effectLst/>
                <a:latin typeface="Times New Roman" panose="02020603050405020304" pitchFamily="18" charset="0"/>
                <a:ea typeface="Times New Roman" panose="02020603050405020304" pitchFamily="18" charset="0"/>
              </a:rPr>
              <a:t>A message will appear explaining that the application is running a command to copy information to the database. After a few seconds the application will display an </a:t>
            </a:r>
            <a:r>
              <a:rPr lang="en-IN" sz="2000" b="1">
                <a:solidFill>
                  <a:srgbClr val="333333"/>
                </a:solidFill>
                <a:effectLst/>
                <a:latin typeface="Times New Roman" panose="02020603050405020304" pitchFamily="18" charset="0"/>
                <a:ea typeface="Times New Roman" panose="02020603050405020304" pitchFamily="18" charset="0"/>
              </a:rPr>
              <a:t>Address Book</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The Address Book application is using the RDS database to store information.</a:t>
            </a:r>
            <a:endParaRPr lang="en-IN" sz="2000">
              <a:effectLst/>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E3B1FF2-92C0-364B-E3F1-6DC53DEF39AB}"/>
              </a:ext>
            </a:extLst>
          </p:cNvPr>
          <p:cNvSpPr txBox="1"/>
          <p:nvPr/>
        </p:nvSpPr>
        <p:spPr>
          <a:xfrm>
            <a:off x="787078" y="3813295"/>
            <a:ext cx="11169569" cy="40536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Test the web application by adding, editing and removing contacts.</a:t>
            </a:r>
            <a:endParaRPr lang="en-IN" sz="20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8436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9BEE2-5E19-F745-E2BC-05578E29A651}"/>
              </a:ext>
            </a:extLst>
          </p:cNvPr>
          <p:cNvSpPr txBox="1"/>
          <p:nvPr/>
        </p:nvSpPr>
        <p:spPr>
          <a:xfrm>
            <a:off x="853440" y="386080"/>
            <a:ext cx="10210800" cy="375692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2000" b="1" kern="1400" spc="-5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kern="1400" spc="-5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 6: Scale and Load Balance Your Architecture</a:t>
            </a:r>
            <a:endParaRPr lang="en-IN" sz="2400" b="1" kern="1400" spc="-5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1: Create an AMI for Auto Scaling</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AWS Management Console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services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First, you will confirm that the instance is running. Wait until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for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displays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Click refresh to update.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Actions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and templates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WebServerAMI</a:t>
            </a:r>
            <a:endParaRPr lang="en-IN"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SzPts val="1000"/>
              <a:buFont typeface="Courier New" panose="02070309020205020404" pitchFamily="49" charset="0"/>
              <a:buChar char="o"/>
              <a:tabLst>
                <a:tab pos="914400" algn="l"/>
              </a:tabLs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Image description:</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AMI for Web Server</a:t>
            </a:r>
            <a:endParaRPr lang="en-IN"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pic>
        <p:nvPicPr>
          <p:cNvPr id="3" name="Picture 2">
            <a:extLst>
              <a:ext uri="{FF2B5EF4-FFF2-40B4-BE49-F238E27FC236}">
                <a16:creationId xmlns:a16="http://schemas.microsoft.com/office/drawing/2014/main" id="{33B4D66B-67EA-6DDD-A341-5C91389FF7F5}"/>
              </a:ext>
            </a:extLst>
          </p:cNvPr>
          <p:cNvPicPr>
            <a:picLocks noChangeAspect="1"/>
          </p:cNvPicPr>
          <p:nvPr/>
        </p:nvPicPr>
        <p:blipFill>
          <a:blip r:embed="rId2" cstate="print">
            <a:extLst>
              <a:ext uri="{28A0092B-C50C-407E-A947-70E740481C1C}">
                <a14:useLocalDpi xmlns:a14="http://schemas.microsoft.com/office/drawing/2010/main" val="0"/>
              </a:ext>
            </a:extLst>
          </a:blip>
          <a:srcRect l="1883" t="9066" r="1727" b="12911"/>
          <a:stretch>
            <a:fillRect/>
          </a:stretch>
        </p:blipFill>
        <p:spPr bwMode="auto">
          <a:xfrm>
            <a:off x="2503170" y="3926205"/>
            <a:ext cx="5011420" cy="23177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0073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51045A-50E7-9C35-2266-8EBC685A8747}"/>
              </a:ext>
            </a:extLst>
          </p:cNvPr>
          <p:cNvSpPr txBox="1"/>
          <p:nvPr/>
        </p:nvSpPr>
        <p:spPr>
          <a:xfrm>
            <a:off x="1402080" y="335280"/>
            <a:ext cx="9712960" cy="266944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Image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Create a Load Balancer</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Target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 target type: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enter: LabGroup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from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drop-down menu.</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a:p>
        </p:txBody>
      </p:sp>
      <p:pic>
        <p:nvPicPr>
          <p:cNvPr id="3" name="Picture 2">
            <a:extLst>
              <a:ext uri="{FF2B5EF4-FFF2-40B4-BE49-F238E27FC236}">
                <a16:creationId xmlns:a16="http://schemas.microsoft.com/office/drawing/2014/main" id="{50C3667D-9BB1-A1DC-DA83-68C1C00BB660}"/>
              </a:ext>
            </a:extLst>
          </p:cNvPr>
          <p:cNvPicPr>
            <a:picLocks noChangeAspect="1"/>
          </p:cNvPicPr>
          <p:nvPr/>
        </p:nvPicPr>
        <p:blipFill>
          <a:blip r:embed="rId2">
            <a:extLst>
              <a:ext uri="{28A0092B-C50C-407E-A947-70E740481C1C}">
                <a14:useLocalDpi xmlns:a14="http://schemas.microsoft.com/office/drawing/2010/main" val="0"/>
              </a:ext>
            </a:extLst>
          </a:blip>
          <a:srcRect t="9409" b="9386"/>
          <a:stretch>
            <a:fillRect/>
          </a:stretch>
        </p:blipFill>
        <p:spPr bwMode="auto">
          <a:xfrm>
            <a:off x="1076959" y="2927032"/>
            <a:ext cx="5142465" cy="234727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612FD7C5-8034-05F7-01F4-E01A43A2B2D8}"/>
              </a:ext>
            </a:extLst>
          </p:cNvPr>
          <p:cNvPicPr>
            <a:picLocks noChangeAspect="1"/>
          </p:cNvPicPr>
          <p:nvPr/>
        </p:nvPicPr>
        <p:blipFill>
          <a:blip r:embed="rId3" cstate="print">
            <a:extLst>
              <a:ext uri="{28A0092B-C50C-407E-A947-70E740481C1C}">
                <a14:useLocalDpi xmlns:a14="http://schemas.microsoft.com/office/drawing/2010/main" val="0"/>
              </a:ext>
            </a:extLst>
          </a:blip>
          <a:srcRect t="9692" r="18216" b="10490"/>
          <a:stretch>
            <a:fillRect/>
          </a:stretch>
        </p:blipFill>
        <p:spPr bwMode="auto">
          <a:xfrm>
            <a:off x="6534150" y="2823210"/>
            <a:ext cx="4467860" cy="24511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D6D8C17-4A19-BB14-3321-177857840586}"/>
              </a:ext>
            </a:extLst>
          </p:cNvPr>
          <p:cNvSpPr txBox="1"/>
          <p:nvPr/>
        </p:nvSpPr>
        <p:spPr>
          <a:xfrm>
            <a:off x="1402080" y="5596481"/>
            <a:ext cx="6101080" cy="3740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Choose Next. The </a:t>
            </a: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Register targets</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screen appears.</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5932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1434B5-D460-27B4-68C1-A7C032BDA4AA}"/>
              </a:ext>
            </a:extLst>
          </p:cNvPr>
          <p:cNvPicPr>
            <a:picLocks noChangeAspect="1"/>
          </p:cNvPicPr>
          <p:nvPr/>
        </p:nvPicPr>
        <p:blipFill>
          <a:blip r:embed="rId2" cstate="print">
            <a:extLst>
              <a:ext uri="{28A0092B-C50C-407E-A947-70E740481C1C}">
                <a14:useLocalDpi xmlns:a14="http://schemas.microsoft.com/office/drawing/2010/main" val="0"/>
              </a:ext>
            </a:extLst>
          </a:blip>
          <a:srcRect l="2978" t="9407" r="2244" b="10775"/>
          <a:stretch>
            <a:fillRect/>
          </a:stretch>
        </p:blipFill>
        <p:spPr bwMode="auto">
          <a:xfrm>
            <a:off x="3763010" y="424497"/>
            <a:ext cx="4665980" cy="220916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CE36E2B-5C5D-6C30-7DD7-5F61DD35D200}"/>
              </a:ext>
            </a:extLst>
          </p:cNvPr>
          <p:cNvSpPr txBox="1"/>
          <p:nvPr/>
        </p:nvSpPr>
        <p:spPr>
          <a:xfrm>
            <a:off x="1259840" y="2939534"/>
            <a:ext cx="6101080"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3 : Review the settings and choose </a:t>
            </a:r>
            <a:r>
              <a:rPr lang="en-US" sz="1800" b="1">
                <a:solidFill>
                  <a:srgbClr val="333333"/>
                </a:solidFill>
                <a:effectLst/>
                <a:latin typeface="Times New Roman" panose="02020603050405020304" pitchFamily="18" charset="0"/>
                <a:ea typeface="Times New Roman" panose="02020603050405020304" pitchFamily="18" charset="0"/>
              </a:rPr>
              <a:t>create target group.</a:t>
            </a:r>
            <a:endParaRPr lang="en-IN" sz="18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8D58D69E-BBF4-959C-6C7B-B1CE60585D6F}"/>
              </a:ext>
            </a:extLst>
          </p:cNvPr>
          <p:cNvPicPr>
            <a:picLocks noChangeAspect="1"/>
          </p:cNvPicPr>
          <p:nvPr/>
        </p:nvPicPr>
        <p:blipFill>
          <a:blip r:embed="rId3">
            <a:extLst>
              <a:ext uri="{28A0092B-C50C-407E-A947-70E740481C1C}">
                <a14:useLocalDpi xmlns:a14="http://schemas.microsoft.com/office/drawing/2010/main" val="0"/>
              </a:ext>
            </a:extLst>
          </a:blip>
          <a:srcRect t="10262" b="13056"/>
          <a:stretch>
            <a:fillRect/>
          </a:stretch>
        </p:blipFill>
        <p:spPr bwMode="auto">
          <a:xfrm>
            <a:off x="2693035" y="3614738"/>
            <a:ext cx="5735955" cy="2472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446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CFE57-8FD8-1B9B-6691-AA662202E760}"/>
              </a:ext>
            </a:extLst>
          </p:cNvPr>
          <p:cNvSpPr txBox="1"/>
          <p:nvPr/>
        </p:nvSpPr>
        <p:spPr>
          <a:xfrm>
            <a:off x="1668780" y="458877"/>
            <a:ext cx="9425940" cy="193899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rPr>
              <a:t>Step 4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rPr>
              <a:t>Load Balancers</a:t>
            </a:r>
            <a:r>
              <a:rPr lang="en-US"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5 : At the top of the screen, choose create Load Balancer.</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6 : Under </a:t>
            </a:r>
            <a:r>
              <a:rPr lang="en-US" sz="2000" b="1">
                <a:solidFill>
                  <a:srgbClr val="333333"/>
                </a:solidFill>
                <a:effectLst/>
                <a:latin typeface="Times New Roman" panose="02020603050405020304" pitchFamily="18" charset="0"/>
                <a:ea typeface="Times New Roman" panose="02020603050405020304" pitchFamily="18" charset="0"/>
              </a:rPr>
              <a:t>Application Load Balancer</a:t>
            </a:r>
            <a:r>
              <a:rPr lang="en-US" sz="2000">
                <a:solidFill>
                  <a:srgbClr val="333333"/>
                </a:solidFill>
                <a:effectLst/>
                <a:latin typeface="Times New Roman" panose="02020603050405020304" pitchFamily="18" charset="0"/>
                <a:ea typeface="Times New Roman" panose="02020603050405020304" pitchFamily="18" charset="0"/>
              </a:rPr>
              <a:t>, choose Create</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7 : Under </a:t>
            </a:r>
            <a:r>
              <a:rPr lang="en-US" sz="2000" b="1">
                <a:solidFill>
                  <a:srgbClr val="333333"/>
                </a:solidFill>
                <a:effectLst/>
                <a:latin typeface="Times New Roman" panose="02020603050405020304" pitchFamily="18" charset="0"/>
                <a:ea typeface="Times New Roman" panose="02020603050405020304" pitchFamily="18" charset="0"/>
              </a:rPr>
              <a:t>Load balancer name</a:t>
            </a:r>
            <a:r>
              <a:rPr lang="en-US" sz="2000">
                <a:solidFill>
                  <a:srgbClr val="333333"/>
                </a:solidFill>
                <a:effectLst/>
                <a:latin typeface="Times New Roman" panose="02020603050405020304" pitchFamily="18" charset="0"/>
                <a:ea typeface="Times New Roman" panose="02020603050405020304" pitchFamily="18" charset="0"/>
              </a:rPr>
              <a:t>, enter: LabELB</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Step 8 : Scroll down to the </a:t>
            </a:r>
            <a:r>
              <a:rPr lang="en-US" sz="2000" b="1">
                <a:solidFill>
                  <a:srgbClr val="333333"/>
                </a:solidFill>
                <a:effectLst/>
                <a:latin typeface="Times New Roman" panose="02020603050405020304" pitchFamily="18" charset="0"/>
                <a:ea typeface="Times New Roman" panose="02020603050405020304" pitchFamily="18" charset="0"/>
              </a:rPr>
              <a:t>Network mapping</a:t>
            </a:r>
            <a:r>
              <a:rPr lang="en-US" sz="2000">
                <a:solidFill>
                  <a:srgbClr val="333333"/>
                </a:solidFill>
                <a:effectLst/>
                <a:latin typeface="Times New Roman" panose="02020603050405020304" pitchFamily="18" charset="0"/>
                <a:ea typeface="Times New Roman" panose="02020603050405020304" pitchFamily="18" charset="0"/>
              </a:rPr>
              <a:t> section, then:</a:t>
            </a:r>
            <a:endParaRPr lang="en-IN" sz="20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rPr>
              <a:t>For </a:t>
            </a:r>
            <a:r>
              <a:rPr lang="en-US" sz="2000" b="1">
                <a:solidFill>
                  <a:srgbClr val="333333"/>
                </a:solidFill>
                <a:effectLst/>
                <a:latin typeface="Times New Roman" panose="02020603050405020304" pitchFamily="18" charset="0"/>
                <a:ea typeface="Times New Roman" panose="02020603050405020304" pitchFamily="18" charset="0"/>
              </a:rPr>
              <a:t>VPC</a:t>
            </a:r>
            <a:r>
              <a:rPr lang="en-US" sz="2000">
                <a:solidFill>
                  <a:srgbClr val="333333"/>
                </a:solidFill>
                <a:effectLst/>
                <a:latin typeface="Times New Roman" panose="02020603050405020304" pitchFamily="18" charset="0"/>
                <a:ea typeface="Times New Roman" panose="02020603050405020304" pitchFamily="18" charset="0"/>
              </a:rPr>
              <a:t>, select: </a:t>
            </a:r>
            <a:r>
              <a:rPr lang="en-US" sz="2000" b="1">
                <a:solidFill>
                  <a:srgbClr val="333333"/>
                </a:solidFill>
                <a:effectLst/>
                <a:latin typeface="Times New Roman" panose="02020603050405020304" pitchFamily="18" charset="0"/>
                <a:ea typeface="Times New Roman" panose="02020603050405020304" pitchFamily="18" charset="0"/>
              </a:rPr>
              <a:t>Lab VPC</a:t>
            </a:r>
            <a:endParaRPr lang="en-IN" sz="200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79A7B754-F0D0-392D-740F-B4DA0FCCF300}"/>
              </a:ext>
            </a:extLst>
          </p:cNvPr>
          <p:cNvPicPr>
            <a:picLocks noChangeAspect="1"/>
          </p:cNvPicPr>
          <p:nvPr/>
        </p:nvPicPr>
        <p:blipFill>
          <a:blip r:embed="rId2" cstate="print">
            <a:extLst>
              <a:ext uri="{28A0092B-C50C-407E-A947-70E740481C1C}">
                <a14:useLocalDpi xmlns:a14="http://schemas.microsoft.com/office/drawing/2010/main" val="0"/>
              </a:ext>
            </a:extLst>
          </a:blip>
          <a:srcRect t="8552" b="9635"/>
          <a:stretch>
            <a:fillRect/>
          </a:stretch>
        </p:blipFill>
        <p:spPr bwMode="auto">
          <a:xfrm>
            <a:off x="2755582" y="2397869"/>
            <a:ext cx="5339715" cy="245554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68323651-27D8-B677-459B-05866C9DDA5C}"/>
              </a:ext>
            </a:extLst>
          </p:cNvPr>
          <p:cNvSpPr txBox="1"/>
          <p:nvPr/>
        </p:nvSpPr>
        <p:spPr>
          <a:xfrm>
            <a:off x="1485900" y="5172055"/>
            <a:ext cx="896874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1800">
                <a:solidFill>
                  <a:srgbClr val="333333"/>
                </a:solidFill>
                <a:effectLst/>
                <a:latin typeface="Times New Roman" panose="02020603050405020304" pitchFamily="18" charset="0"/>
                <a:ea typeface="Times New Roman" panose="02020603050405020304" pitchFamily="18" charset="0"/>
              </a:rPr>
              <a:t>Step 9: Choose the </a:t>
            </a:r>
            <a:r>
              <a:rPr lang="en-US" sz="1800" b="1">
                <a:solidFill>
                  <a:srgbClr val="333333"/>
                </a:solidFill>
                <a:effectLst/>
                <a:latin typeface="Times New Roman" panose="02020603050405020304" pitchFamily="18" charset="0"/>
                <a:ea typeface="Times New Roman" panose="02020603050405020304" pitchFamily="18" charset="0"/>
              </a:rPr>
              <a:t>first</a:t>
            </a:r>
            <a:r>
              <a:rPr lang="en-US" sz="1800">
                <a:solidFill>
                  <a:srgbClr val="333333"/>
                </a:solidFill>
                <a:effectLst/>
                <a:latin typeface="Times New Roman" panose="02020603050405020304" pitchFamily="18" charset="0"/>
                <a:ea typeface="Times New Roman" panose="02020603050405020304" pitchFamily="18" charset="0"/>
              </a:rPr>
              <a:t> displayed Availability Zone, then select </a:t>
            </a:r>
            <a:r>
              <a:rPr lang="en-US" sz="1800" b="1">
                <a:solidFill>
                  <a:srgbClr val="333333"/>
                </a:solidFill>
                <a:effectLst/>
                <a:latin typeface="Times New Roman" panose="02020603050405020304" pitchFamily="18" charset="0"/>
                <a:ea typeface="Times New Roman" panose="02020603050405020304" pitchFamily="18" charset="0"/>
              </a:rPr>
              <a:t>Public Subnet 1, </a:t>
            </a:r>
            <a:r>
              <a:rPr lang="en-US" sz="1800" b="0">
                <a:solidFill>
                  <a:srgbClr val="333333"/>
                </a:solidFill>
                <a:effectLst/>
                <a:latin typeface="Times New Roman" panose="02020603050405020304" pitchFamily="18" charset="0"/>
                <a:ea typeface="Times New Roman" panose="02020603050405020304" pitchFamily="18" charset="0"/>
              </a:rPr>
              <a:t>for </a:t>
            </a:r>
            <a:r>
              <a:rPr lang="en-US" sz="1800" b="1">
                <a:solidFill>
                  <a:srgbClr val="333333"/>
                </a:solidFill>
                <a:effectLst/>
                <a:latin typeface="Times New Roman" panose="02020603050405020304" pitchFamily="18" charset="0"/>
                <a:ea typeface="Times New Roman" panose="02020603050405020304" pitchFamily="18" charset="0"/>
              </a:rPr>
              <a:t>Second</a:t>
            </a:r>
            <a:r>
              <a:rPr lang="en-US" sz="1800" b="0">
                <a:solidFill>
                  <a:srgbClr val="333333"/>
                </a:solidFill>
                <a:effectLst/>
                <a:latin typeface="Times New Roman" panose="02020603050405020304" pitchFamily="18" charset="0"/>
                <a:ea typeface="Times New Roman" panose="02020603050405020304" pitchFamily="18" charset="0"/>
              </a:rPr>
              <a:t> Availability Zone  select</a:t>
            </a:r>
            <a:r>
              <a:rPr lang="en-US" sz="1800" b="1">
                <a:solidFill>
                  <a:srgbClr val="333333"/>
                </a:solidFill>
                <a:effectLst/>
                <a:latin typeface="Times New Roman" panose="02020603050405020304" pitchFamily="18" charset="0"/>
                <a:ea typeface="Times New Roman" panose="02020603050405020304" pitchFamily="18" charset="0"/>
              </a:rPr>
              <a:t> Public Subnet 2.</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56157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44D915-C4E5-51DC-344C-28D324DAB425}"/>
              </a:ext>
            </a:extLst>
          </p:cNvPr>
          <p:cNvSpPr txBox="1"/>
          <p:nvPr/>
        </p:nvSpPr>
        <p:spPr>
          <a:xfrm>
            <a:off x="1284051" y="525505"/>
            <a:ext cx="10314914" cy="41549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a:latin typeface="Times New Roman" panose="02020603050405020304" pitchFamily="18" charset="0"/>
                <a:cs typeface="Times New Roman" panose="02020603050405020304" pitchFamily="18" charset="0"/>
              </a:rPr>
              <a:t>                        </a:t>
            </a:r>
            <a:r>
              <a:rPr lang="en-US" sz="2400">
                <a:solidFill>
                  <a:schemeClr val="bg1"/>
                </a:solidFill>
                <a:latin typeface="Times New Roman" panose="02020603050405020304" pitchFamily="18" charset="0"/>
                <a:cs typeface="Times New Roman" panose="02020603050405020304" pitchFamily="18" charset="0"/>
              </a:rPr>
              <a:t>LAB 1:INTRODUCTION TO AWS IAM</a:t>
            </a: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kumimoji="0" lang="en-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Explore the Users and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Services</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menu, select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IAM</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navigation pane on the left,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Create the user with the following name.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user-1</a:t>
            </a:r>
            <a:endParaRPr lang="en-US" sz="2000">
              <a:solidFill>
                <a:srgbClr val="333333"/>
              </a:solidFill>
              <a:latin typeface="Times New Roman" panose="02020603050405020304" pitchFamily="18" charset="0"/>
              <a:cs typeface="Times New Roman" panose="02020603050405020304" pitchFamily="18" charset="0"/>
            </a:endParaRPr>
          </a:p>
          <a:p>
            <a:pPr defTabSz="914400" eaLnBrk="0" fontAlgn="base" hangingPunct="0">
              <a:spcBef>
                <a:spcPct val="0"/>
              </a:spcBef>
              <a:spcAft>
                <a:spcPct val="0"/>
              </a:spcAf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Next and click Create user</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a:solidFill>
                <a:srgbClr val="333333"/>
              </a:solidFill>
              <a:latin typeface="Times New Roman" panose="02020603050405020304" pitchFamily="18" charset="0"/>
              <a:cs typeface="Times New Roman" panose="02020603050405020304" pitchFamily="18" charset="0"/>
            </a:endParaRPr>
          </a:p>
          <a:p>
            <a:endPar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sz="2000">
              <a:latin typeface="Times New Roman" panose="02020603050405020304" pitchFamily="18" charset="0"/>
              <a:cs typeface="Times New Roman" panose="02020603050405020304" pitchFamily="18" charset="0"/>
            </a:endParaRPr>
          </a:p>
        </p:txBody>
      </p:sp>
      <p:pic>
        <p:nvPicPr>
          <p:cNvPr id="3" name="Ink 2">
            <a:extLst>
              <a:ext uri="{FF2B5EF4-FFF2-40B4-BE49-F238E27FC236}">
                <a16:creationId xmlns:a16="http://schemas.microsoft.com/office/drawing/2014/main" id="{4CD88BBA-BEF9-6E30-781D-27D58B6E3CA9}"/>
              </a:ext>
            </a:extLst>
          </p:cNvPr>
          <p:cNvPicPr/>
          <p:nvPr/>
        </p:nvPicPr>
        <p:blipFill>
          <a:blip r:embed="rId2"/>
          <a:stretch>
            <a:fillRect/>
          </a:stretch>
        </p:blipFill>
        <p:spPr>
          <a:xfrm flipH="1">
            <a:off x="-1797050" y="1971040"/>
            <a:ext cx="0" cy="0"/>
          </a:xfrm>
          <a:prstGeom prst="rect">
            <a:avLst/>
          </a:prstGeom>
        </p:spPr>
      </p:pic>
      <p:pic>
        <p:nvPicPr>
          <p:cNvPr id="4" name="Ink 3">
            <a:extLst>
              <a:ext uri="{FF2B5EF4-FFF2-40B4-BE49-F238E27FC236}">
                <a16:creationId xmlns:a16="http://schemas.microsoft.com/office/drawing/2014/main" id="{112418FC-3229-8EDA-657E-7542BC1E4C3E}"/>
              </a:ext>
            </a:extLst>
          </p:cNvPr>
          <p:cNvPicPr/>
          <p:nvPr/>
        </p:nvPicPr>
        <p:blipFill>
          <a:blip r:embed="rId3"/>
          <a:stretch>
            <a:fillRect/>
          </a:stretch>
        </p:blipFill>
        <p:spPr>
          <a:xfrm flipH="1">
            <a:off x="-1074420" y="1626235"/>
            <a:ext cx="0" cy="0"/>
          </a:xfrm>
          <a:prstGeom prst="rect">
            <a:avLst/>
          </a:prstGeom>
        </p:spPr>
      </p:pic>
      <p:pic>
        <p:nvPicPr>
          <p:cNvPr id="5" name="Ink 4">
            <a:extLst>
              <a:ext uri="{FF2B5EF4-FFF2-40B4-BE49-F238E27FC236}">
                <a16:creationId xmlns:a16="http://schemas.microsoft.com/office/drawing/2014/main" id="{A98D7C6F-E2C3-AF2C-2AD5-4447A25E2DC8}"/>
              </a:ext>
            </a:extLst>
          </p:cNvPr>
          <p:cNvPicPr/>
          <p:nvPr/>
        </p:nvPicPr>
        <p:blipFill>
          <a:blip r:embed="rId4"/>
          <a:stretch>
            <a:fillRect/>
          </a:stretch>
        </p:blipFill>
        <p:spPr>
          <a:xfrm flipH="1">
            <a:off x="-3224530" y="1802130"/>
            <a:ext cx="0" cy="0"/>
          </a:xfrm>
          <a:prstGeom prst="rect">
            <a:avLst/>
          </a:prstGeom>
        </p:spPr>
      </p:pic>
      <p:pic>
        <p:nvPicPr>
          <p:cNvPr id="6" name="Ink 5">
            <a:extLst>
              <a:ext uri="{FF2B5EF4-FFF2-40B4-BE49-F238E27FC236}">
                <a16:creationId xmlns:a16="http://schemas.microsoft.com/office/drawing/2014/main" id="{91BCBC0E-8C47-656C-D35C-D595C4F496EE}"/>
              </a:ext>
            </a:extLst>
          </p:cNvPr>
          <p:cNvPicPr/>
          <p:nvPr/>
        </p:nvPicPr>
        <p:blipFill>
          <a:blip r:embed="rId5"/>
          <a:stretch>
            <a:fillRect/>
          </a:stretch>
        </p:blipFill>
        <p:spPr>
          <a:xfrm flipH="1">
            <a:off x="-3232150" y="1802130"/>
            <a:ext cx="0" cy="0"/>
          </a:xfrm>
          <a:prstGeom prst="rect">
            <a:avLst/>
          </a:prstGeom>
        </p:spPr>
      </p:pic>
      <p:sp>
        <p:nvSpPr>
          <p:cNvPr id="7" name="Rectangle 5">
            <a:extLst>
              <a:ext uri="{FF2B5EF4-FFF2-40B4-BE49-F238E27FC236}">
                <a16:creationId xmlns:a16="http://schemas.microsoft.com/office/drawing/2014/main" id="{F90179F1-5C89-56F0-24C3-C1B1D7645744}"/>
              </a:ext>
            </a:extLst>
          </p:cNvPr>
          <p:cNvSpPr>
            <a:spLocks noChangeArrowheads="1"/>
          </p:cNvSpPr>
          <p:nvPr/>
        </p:nvSpPr>
        <p:spPr bwMode="auto">
          <a:xfrm>
            <a:off x="89452" y="29690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pic>
        <p:nvPicPr>
          <p:cNvPr id="9" name="Picture 8">
            <a:extLst>
              <a:ext uri="{FF2B5EF4-FFF2-40B4-BE49-F238E27FC236}">
                <a16:creationId xmlns:a16="http://schemas.microsoft.com/office/drawing/2014/main" id="{1CB90544-42A2-8F0B-DC18-1CD038CE5C10}"/>
              </a:ext>
            </a:extLst>
          </p:cNvPr>
          <p:cNvPicPr>
            <a:picLocks noChangeAspect="1"/>
          </p:cNvPicPr>
          <p:nvPr/>
        </p:nvPicPr>
        <p:blipFill>
          <a:blip r:embed="rId6"/>
          <a:srcRect l="2335" t="8982" r="4809" b="8528"/>
          <a:stretch>
            <a:fillRect/>
          </a:stretch>
        </p:blipFill>
        <p:spPr bwMode="auto">
          <a:xfrm>
            <a:off x="2873954" y="3855995"/>
            <a:ext cx="5151120" cy="2659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6874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5E1E9D-789B-D921-89BE-9678E2EF7531}"/>
              </a:ext>
            </a:extLst>
          </p:cNvPr>
          <p:cNvPicPr>
            <a:picLocks noChangeAspect="1"/>
          </p:cNvPicPr>
          <p:nvPr/>
        </p:nvPicPr>
        <p:blipFill>
          <a:blip r:embed="rId2" cstate="print">
            <a:extLst>
              <a:ext uri="{28A0092B-C50C-407E-A947-70E740481C1C}">
                <a14:useLocalDpi xmlns:a14="http://schemas.microsoft.com/office/drawing/2010/main" val="0"/>
              </a:ext>
            </a:extLst>
          </a:blip>
          <a:srcRect l="-794" t="8555" r="3798" b="10773"/>
          <a:stretch>
            <a:fillRect/>
          </a:stretch>
        </p:blipFill>
        <p:spPr bwMode="auto">
          <a:xfrm>
            <a:off x="2495550" y="357822"/>
            <a:ext cx="5270500" cy="246443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A39E829-62F3-DB29-F22D-A47A749A0749}"/>
              </a:ext>
            </a:extLst>
          </p:cNvPr>
          <p:cNvSpPr txBox="1"/>
          <p:nvPr/>
        </p:nvSpPr>
        <p:spPr>
          <a:xfrm>
            <a:off x="1272540" y="2835415"/>
            <a:ext cx="1004570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1800" b="0">
                <a:solidFill>
                  <a:srgbClr val="333333"/>
                </a:solidFill>
                <a:effectLst/>
                <a:latin typeface="Times New Roman" panose="02020603050405020304" pitchFamily="18" charset="0"/>
                <a:ea typeface="Times New Roman" panose="02020603050405020304" pitchFamily="18" charset="0"/>
              </a:rPr>
              <a:t>Step 10:  </a:t>
            </a:r>
            <a:r>
              <a:rPr lang="en-US" sz="1800">
                <a:solidFill>
                  <a:srgbClr val="333333"/>
                </a:solidFill>
                <a:effectLst/>
                <a:latin typeface="Times New Roman" panose="02020603050405020304" pitchFamily="18" charset="0"/>
                <a:ea typeface="Times New Roman" panose="02020603050405020304" pitchFamily="18" charset="0"/>
              </a:rPr>
              <a:t>In the </a:t>
            </a:r>
            <a:r>
              <a:rPr lang="en-US" sz="1800" b="1">
                <a:solidFill>
                  <a:srgbClr val="333333"/>
                </a:solidFill>
                <a:effectLst/>
                <a:latin typeface="Times New Roman" panose="02020603050405020304" pitchFamily="18" charset="0"/>
                <a:ea typeface="Times New Roman" panose="02020603050405020304" pitchFamily="18" charset="0"/>
              </a:rPr>
              <a:t>Security groups</a:t>
            </a:r>
            <a:r>
              <a:rPr lang="en-US" sz="1800">
                <a:solidFill>
                  <a:srgbClr val="333333"/>
                </a:solidFill>
                <a:effectLst/>
                <a:latin typeface="Times New Roman" panose="02020603050405020304" pitchFamily="18" charset="0"/>
                <a:ea typeface="Times New Roman" panose="02020603050405020304" pitchFamily="18" charset="0"/>
              </a:rPr>
              <a:t> section: Select </a:t>
            </a:r>
            <a:r>
              <a:rPr lang="en-US" sz="1800" b="1">
                <a:solidFill>
                  <a:srgbClr val="333333"/>
                </a:solidFill>
                <a:effectLst/>
                <a:latin typeface="Times New Roman" panose="02020603050405020304" pitchFamily="18" charset="0"/>
                <a:ea typeface="Times New Roman" panose="02020603050405020304" pitchFamily="18" charset="0"/>
              </a:rPr>
              <a:t>Web Security Group</a:t>
            </a:r>
            <a:endParaRPr lang="en-IN" sz="1800">
              <a:effectLst/>
              <a:latin typeface="Times New Roman" panose="02020603050405020304" pitchFamily="18" charset="0"/>
              <a:ea typeface="Times New Roman" panose="02020603050405020304" pitchFamily="18" charset="0"/>
            </a:endParaRPr>
          </a:p>
          <a:p>
            <a:pPr algn="just"/>
            <a:r>
              <a:rPr lang="en-US" sz="1800" b="0">
                <a:solidFill>
                  <a:srgbClr val="333333"/>
                </a:solidFill>
                <a:effectLst/>
                <a:latin typeface="Times New Roman" panose="02020603050405020304" pitchFamily="18" charset="0"/>
                <a:ea typeface="Times New Roman" panose="02020603050405020304" pitchFamily="18" charset="0"/>
              </a:rPr>
              <a:t>      Step 11: </a:t>
            </a:r>
            <a:r>
              <a:rPr lang="en-US" sz="1800">
                <a:solidFill>
                  <a:srgbClr val="333333"/>
                </a:solidFill>
                <a:effectLst/>
                <a:latin typeface="Times New Roman" panose="02020603050405020304" pitchFamily="18" charset="0"/>
                <a:ea typeface="Times New Roman" panose="02020603050405020304" pitchFamily="18" charset="0"/>
              </a:rPr>
              <a:t>For the Listener HTTP:80 row, set the Default action to forward to </a:t>
            </a:r>
            <a:r>
              <a:rPr lang="en-US" sz="1800" b="1" err="1">
                <a:solidFill>
                  <a:srgbClr val="333333"/>
                </a:solidFill>
                <a:effectLst/>
                <a:latin typeface="Times New Roman" panose="02020603050405020304" pitchFamily="18" charset="0"/>
                <a:ea typeface="Times New Roman" panose="02020603050405020304" pitchFamily="18" charset="0"/>
              </a:rPr>
              <a:t>LabGroup</a:t>
            </a:r>
            <a:r>
              <a:rPr lang="en-US"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93AB19B3-0804-63B4-28D6-C990F13C0570}"/>
              </a:ext>
            </a:extLst>
          </p:cNvPr>
          <p:cNvPicPr>
            <a:picLocks noChangeAspect="1"/>
          </p:cNvPicPr>
          <p:nvPr/>
        </p:nvPicPr>
        <p:blipFill>
          <a:blip r:embed="rId3" cstate="print">
            <a:extLst>
              <a:ext uri="{28A0092B-C50C-407E-A947-70E740481C1C}">
                <a14:useLocalDpi xmlns:a14="http://schemas.microsoft.com/office/drawing/2010/main" val="0"/>
              </a:ext>
            </a:extLst>
          </a:blip>
          <a:srcRect t="8837" b="9635"/>
          <a:stretch>
            <a:fillRect/>
          </a:stretch>
        </p:blipFill>
        <p:spPr bwMode="auto">
          <a:xfrm>
            <a:off x="2660650" y="3773170"/>
            <a:ext cx="5326380" cy="24409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41814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25EF2-DF3B-65B1-2C40-39318E91503D}"/>
              </a:ext>
            </a:extLst>
          </p:cNvPr>
          <p:cNvSpPr txBox="1"/>
          <p:nvPr/>
        </p:nvSpPr>
        <p:spPr>
          <a:xfrm>
            <a:off x="1435100" y="445388"/>
            <a:ext cx="9801860" cy="461690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12 : Scroll to the bottom and choose Create load balancer.</a:t>
            </a:r>
            <a:endParaRPr lang="en-IN" sz="180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Create a Launch Configuration and an Auto Scaling Group</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1 : In the left navigation pane, click </a:t>
            </a:r>
            <a:r>
              <a:rPr lang="en-US" sz="1800" b="1">
                <a:solidFill>
                  <a:srgbClr val="333333"/>
                </a:solidFill>
                <a:effectLst/>
                <a:latin typeface="Times New Roman" panose="02020603050405020304" pitchFamily="18" charset="0"/>
                <a:ea typeface="Times New Roman" panose="02020603050405020304" pitchFamily="18" charset="0"/>
              </a:rPr>
              <a:t>Launch Configurations</a:t>
            </a:r>
            <a:r>
              <a:rPr lang="en-US"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2 :  Click Create </a:t>
            </a:r>
            <a:r>
              <a:rPr lang="en-US" sz="1800" b="1">
                <a:solidFill>
                  <a:srgbClr val="333333"/>
                </a:solidFill>
                <a:effectLst/>
                <a:latin typeface="Times New Roman" panose="02020603050405020304" pitchFamily="18" charset="0"/>
                <a:ea typeface="Times New Roman" panose="02020603050405020304" pitchFamily="18" charset="0"/>
              </a:rPr>
              <a:t>Launch Configuration.</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      Step 3 : Configure these settings:</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0">
                <a:solidFill>
                  <a:srgbClr val="333333"/>
                </a:solidFill>
                <a:effectLst/>
                <a:latin typeface="Times New Roman" panose="02020603050405020304" pitchFamily="18" charset="0"/>
                <a:ea typeface="Times New Roman" panose="02020603050405020304" pitchFamily="18" charset="0"/>
              </a:rPr>
              <a:t>Launch configuration name: LabConfig</a:t>
            </a:r>
            <a:endParaRPr lang="en-IN" sz="1800">
              <a:effectLst/>
              <a:latin typeface="Times New Roman" panose="02020603050405020304" pitchFamily="18"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Amazon Machine Image (AMI) Choose </a:t>
            </a:r>
            <a:r>
              <a:rPr lang="en-US" sz="18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AMI</a:t>
            </a:r>
          </a:p>
          <a:p>
            <a:pPr marL="342900" lvl="0" indent="-342900" algn="just">
              <a:lnSpc>
                <a:spcPct val="107000"/>
              </a:lnSpc>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choose instance type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t3.micro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choose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If you have launched the lab in the us-east-1 Region, select the </a:t>
            </a:r>
            <a:r>
              <a:rPr lang="en-US" sz="2000" b="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t2.micro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F2FBAC4-3DA1-5B35-00E0-313C316FF126}"/>
              </a:ext>
            </a:extLst>
          </p:cNvPr>
          <p:cNvPicPr>
            <a:picLocks noChangeAspect="1"/>
          </p:cNvPicPr>
          <p:nvPr/>
        </p:nvPicPr>
        <p:blipFill>
          <a:blip r:embed="rId2" cstate="print">
            <a:extLst>
              <a:ext uri="{28A0092B-C50C-407E-A947-70E740481C1C}">
                <a14:useLocalDpi xmlns:a14="http://schemas.microsoft.com/office/drawing/2010/main" val="0"/>
              </a:ext>
            </a:extLst>
          </a:blip>
          <a:srcRect l="2033" t="9947" r="2010" b="9423"/>
          <a:stretch>
            <a:fillRect/>
          </a:stretch>
        </p:blipFill>
        <p:spPr bwMode="auto">
          <a:xfrm>
            <a:off x="3263265" y="4658360"/>
            <a:ext cx="4629150" cy="21996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09992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D18AA7-52B4-AEF7-0DD7-21B7AC8FA9D3}"/>
              </a:ext>
            </a:extLst>
          </p:cNvPr>
          <p:cNvSpPr txBox="1"/>
          <p:nvPr/>
        </p:nvSpPr>
        <p:spPr>
          <a:xfrm>
            <a:off x="1384300" y="337415"/>
            <a:ext cx="9618980" cy="383912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Additional configuration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Monitoring: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Enable EC2 instance detailed monitoring within CloudWatch</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US" sz="2000" b="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an existing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Key pair options: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an existing key pair</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Existing key pair:</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vockey</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 acknowledge...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Create Launch Configuration.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5F2F88-6B0D-6E38-C43F-E78C3D506B1C}"/>
              </a:ext>
            </a:extLst>
          </p:cNvPr>
          <p:cNvPicPr>
            <a:picLocks noChangeAspect="1"/>
          </p:cNvPicPr>
          <p:nvPr/>
        </p:nvPicPr>
        <p:blipFill>
          <a:blip r:embed="rId2" cstate="print">
            <a:extLst>
              <a:ext uri="{28A0092B-C50C-407E-A947-70E740481C1C}">
                <a14:useLocalDpi xmlns:a14="http://schemas.microsoft.com/office/drawing/2010/main" val="0"/>
              </a:ext>
            </a:extLst>
          </a:blip>
          <a:srcRect t="10327" b="10147"/>
          <a:stretch>
            <a:fillRect/>
          </a:stretch>
        </p:blipFill>
        <p:spPr bwMode="auto">
          <a:xfrm>
            <a:off x="3192145" y="4442230"/>
            <a:ext cx="4649470" cy="20783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27939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84BC28-672A-7E11-F5C6-B139765FA338}"/>
              </a:ext>
            </a:extLst>
          </p:cNvPr>
          <p:cNvSpPr txBox="1"/>
          <p:nvPr/>
        </p:nvSpPr>
        <p:spPr>
          <a:xfrm>
            <a:off x="1272540" y="442020"/>
            <a:ext cx="9761220" cy="170110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Select the checkbox for the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LabConfig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Launch Configuration.</a:t>
            </a: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From the  Actions menu, choose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Auto Scaling 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Enter Auto Scaling group name: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Auto Scaling Group</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1C1F951-F918-D3F8-6F7F-C296475EADBE}"/>
              </a:ext>
            </a:extLst>
          </p:cNvPr>
          <p:cNvPicPr>
            <a:picLocks noChangeAspect="1"/>
          </p:cNvPicPr>
          <p:nvPr/>
        </p:nvPicPr>
        <p:blipFill>
          <a:blip r:embed="rId2">
            <a:extLst>
              <a:ext uri="{28A0092B-C50C-407E-A947-70E740481C1C}">
                <a14:useLocalDpi xmlns:a14="http://schemas.microsoft.com/office/drawing/2010/main" val="0"/>
              </a:ext>
            </a:extLst>
          </a:blip>
          <a:srcRect t="9294" b="10658"/>
          <a:stretch>
            <a:fillRect/>
          </a:stretch>
        </p:blipFill>
        <p:spPr bwMode="auto">
          <a:xfrm>
            <a:off x="5451475" y="1863933"/>
            <a:ext cx="5942330" cy="26739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E22C73B-A931-BA76-B5D6-444261D86066}"/>
              </a:ext>
            </a:extLst>
          </p:cNvPr>
          <p:cNvSpPr txBox="1"/>
          <p:nvPr/>
        </p:nvSpPr>
        <p:spPr>
          <a:xfrm>
            <a:off x="1414779" y="4258724"/>
            <a:ext cx="10649585" cy="231140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page configure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Network: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Select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1 (10.0.1.0/24)</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and</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Private Subnet 2 (10.0.3.0/24)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Choose Next.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9067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836A1-67DD-25E2-6142-14F8AC26C683}"/>
              </a:ext>
            </a:extLst>
          </p:cNvPr>
          <p:cNvPicPr>
            <a:picLocks noChangeAspect="1"/>
          </p:cNvPicPr>
          <p:nvPr/>
        </p:nvPicPr>
        <p:blipFill>
          <a:blip r:embed="rId2" cstate="print">
            <a:extLst>
              <a:ext uri="{28A0092B-C50C-407E-A947-70E740481C1C}">
                <a14:useLocalDpi xmlns:a14="http://schemas.microsoft.com/office/drawing/2010/main" val="0"/>
              </a:ext>
            </a:extLst>
          </a:blip>
          <a:srcRect t="9295" b="9899"/>
          <a:stretch>
            <a:fillRect/>
          </a:stretch>
        </p:blipFill>
        <p:spPr bwMode="auto">
          <a:xfrm>
            <a:off x="1854517" y="278765"/>
            <a:ext cx="4744085" cy="215519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0BCF0FC6-E39E-8F7B-D5B7-EB29CB7076A4}"/>
              </a:ext>
            </a:extLst>
          </p:cNvPr>
          <p:cNvSpPr txBox="1"/>
          <p:nvPr/>
        </p:nvSpPr>
        <p:spPr>
          <a:xfrm>
            <a:off x="1076960" y="2828836"/>
            <a:ext cx="10414000" cy="101566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2000">
                <a:solidFill>
                  <a:srgbClr val="333333"/>
                </a:solidFill>
                <a:effectLst/>
                <a:latin typeface="Times New Roman" panose="02020603050405020304" pitchFamily="18" charset="0"/>
                <a:ea typeface="Times New Roman" panose="02020603050405020304" pitchFamily="18" charset="0"/>
              </a:rPr>
              <a:t>Step 10 : In the </a:t>
            </a:r>
            <a:r>
              <a:rPr lang="en-US" sz="2000" b="1">
                <a:solidFill>
                  <a:srgbClr val="333333"/>
                </a:solidFill>
                <a:effectLst/>
                <a:latin typeface="Times New Roman" panose="02020603050405020304" pitchFamily="18" charset="0"/>
                <a:ea typeface="Times New Roman" panose="02020603050405020304" pitchFamily="18" charset="0"/>
              </a:rPr>
              <a:t>Load balancing - </a:t>
            </a:r>
            <a:r>
              <a:rPr lang="en-US" sz="2000" b="1" i="1">
                <a:solidFill>
                  <a:srgbClr val="333333"/>
                </a:solidFill>
                <a:effectLst/>
                <a:latin typeface="Times New Roman" panose="02020603050405020304" pitchFamily="18" charset="0"/>
                <a:ea typeface="Times New Roman" panose="02020603050405020304" pitchFamily="18" charset="0"/>
              </a:rPr>
              <a:t>optional</a:t>
            </a:r>
            <a:r>
              <a:rPr lang="en-US" sz="2000">
                <a:solidFill>
                  <a:srgbClr val="333333"/>
                </a:solidFill>
                <a:effectLst/>
                <a:latin typeface="Times New Roman" panose="02020603050405020304" pitchFamily="18" charset="0"/>
                <a:ea typeface="Times New Roman" panose="02020603050405020304" pitchFamily="18" charset="0"/>
              </a:rPr>
              <a:t> pane, choose </a:t>
            </a:r>
            <a:r>
              <a:rPr lang="en-US" sz="2000" b="1">
                <a:solidFill>
                  <a:srgbClr val="333333"/>
                </a:solidFill>
                <a:effectLst/>
                <a:latin typeface="Times New Roman" panose="02020603050405020304" pitchFamily="18" charset="0"/>
                <a:ea typeface="Times New Roman" panose="02020603050405020304" pitchFamily="18" charset="0"/>
              </a:rPr>
              <a:t>Attach to an existing load balancer</a:t>
            </a:r>
            <a:endParaRPr lang="en-IN" sz="2000">
              <a:effectLst/>
              <a:latin typeface="Times New Roman" panose="02020603050405020304" pitchFamily="18" charset="0"/>
              <a:ea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rPr>
              <a:t>      Step 11 : In the </a:t>
            </a:r>
            <a:r>
              <a:rPr lang="en-US" sz="2000" b="1">
                <a:solidFill>
                  <a:srgbClr val="333333"/>
                </a:solidFill>
                <a:effectLst/>
                <a:latin typeface="Times New Roman" panose="02020603050405020304" pitchFamily="18" charset="0"/>
                <a:ea typeface="Times New Roman" panose="02020603050405020304" pitchFamily="18" charset="0"/>
              </a:rPr>
              <a:t>Attach to an existing load balancer</a:t>
            </a:r>
            <a:r>
              <a:rPr lang="en-US" sz="2000">
                <a:solidFill>
                  <a:srgbClr val="333333"/>
                </a:solidFill>
                <a:effectLst/>
                <a:latin typeface="Times New Roman" panose="02020603050405020304" pitchFamily="18" charset="0"/>
                <a:ea typeface="Times New Roman" panose="02020603050405020304" pitchFamily="18" charset="0"/>
              </a:rPr>
              <a:t> pane, use the dropdown             list to select </a:t>
            </a:r>
            <a:r>
              <a:rPr lang="en-US" sz="2000" i="1" err="1">
                <a:solidFill>
                  <a:srgbClr val="333333"/>
                </a:solidFill>
                <a:effectLst/>
                <a:latin typeface="Times New Roman" panose="02020603050405020304" pitchFamily="18" charset="0"/>
                <a:ea typeface="Times New Roman" panose="02020603050405020304" pitchFamily="18" charset="0"/>
              </a:rPr>
              <a:t>LabGroup</a:t>
            </a:r>
            <a:r>
              <a:rPr lang="en-US"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35D6517F-FED4-1B07-A434-7CF5C3BEE679}"/>
              </a:ext>
            </a:extLst>
          </p:cNvPr>
          <p:cNvPicPr>
            <a:picLocks noChangeAspect="1"/>
          </p:cNvPicPr>
          <p:nvPr/>
        </p:nvPicPr>
        <p:blipFill>
          <a:blip r:embed="rId3">
            <a:extLst>
              <a:ext uri="{28A0092B-C50C-407E-A947-70E740481C1C}">
                <a14:useLocalDpi xmlns:a14="http://schemas.microsoft.com/office/drawing/2010/main" val="0"/>
              </a:ext>
            </a:extLst>
          </a:blip>
          <a:srcRect t="9037" b="9889"/>
          <a:stretch>
            <a:fillRect/>
          </a:stretch>
        </p:blipFill>
        <p:spPr bwMode="auto">
          <a:xfrm>
            <a:off x="1529715" y="3995102"/>
            <a:ext cx="5942330" cy="2708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748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149DDD-A9FC-7706-B63A-1E57B2A4F8B3}"/>
              </a:ext>
            </a:extLst>
          </p:cNvPr>
          <p:cNvSpPr txBox="1"/>
          <p:nvPr/>
        </p:nvSpPr>
        <p:spPr>
          <a:xfrm>
            <a:off x="1252220" y="379884"/>
            <a:ext cx="9751060" cy="254338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algn="just"/>
            <a:r>
              <a:rPr lang="en-US" sz="2000">
                <a:solidFill>
                  <a:srgbClr val="333333"/>
                </a:solidFill>
                <a:effectLst/>
                <a:latin typeface="Times New Roman" panose="02020603050405020304" pitchFamily="18" charset="0"/>
                <a:ea typeface="Times New Roman" panose="02020603050405020304" pitchFamily="18" charset="0"/>
              </a:rPr>
              <a:t>Step 12 : In the </a:t>
            </a:r>
            <a:r>
              <a:rPr lang="en-US" sz="2000" b="1">
                <a:solidFill>
                  <a:srgbClr val="333333"/>
                </a:solidFill>
                <a:effectLst/>
                <a:latin typeface="Times New Roman" panose="02020603050405020304" pitchFamily="18" charset="0"/>
                <a:ea typeface="Times New Roman" panose="02020603050405020304" pitchFamily="18" charset="0"/>
              </a:rPr>
              <a:t>Additional settings - </a:t>
            </a:r>
            <a:r>
              <a:rPr lang="en-US" sz="2000" b="1" i="1">
                <a:solidFill>
                  <a:srgbClr val="333333"/>
                </a:solidFill>
                <a:effectLst/>
                <a:latin typeface="Times New Roman" panose="02020603050405020304" pitchFamily="18" charset="0"/>
                <a:ea typeface="Times New Roman" panose="02020603050405020304" pitchFamily="18" charset="0"/>
              </a:rPr>
              <a:t>optional</a:t>
            </a:r>
            <a:r>
              <a:rPr lang="en-US" sz="2000">
                <a:solidFill>
                  <a:srgbClr val="333333"/>
                </a:solidFill>
                <a:effectLst/>
                <a:latin typeface="Times New Roman" panose="02020603050405020304" pitchFamily="18" charset="0"/>
                <a:ea typeface="Times New Roman" panose="02020603050405020304" pitchFamily="18" charset="0"/>
              </a:rPr>
              <a:t> pane, select </a:t>
            </a:r>
            <a:r>
              <a:rPr lang="en-US" sz="2000" b="1">
                <a:solidFill>
                  <a:srgbClr val="333333"/>
                </a:solidFill>
                <a:effectLst/>
                <a:latin typeface="Times New Roman" panose="02020603050405020304" pitchFamily="18" charset="0"/>
                <a:ea typeface="Times New Roman" panose="02020603050405020304" pitchFamily="18" charset="0"/>
              </a:rPr>
              <a:t>Enable group metrics collection within CloudWatch</a:t>
            </a:r>
            <a:endParaRPr lang="en-IN" sz="2000">
              <a:effectLst/>
              <a:latin typeface="Times New Roman" panose="02020603050405020304" pitchFamily="18" charset="0"/>
              <a:ea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13  :Choose Next.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14  : 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Group size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configure: </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Desired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Minimum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2</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Maximum capacity: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7ED4B3C-28E2-0E26-ECA9-735E75688A90}"/>
              </a:ext>
            </a:extLst>
          </p:cNvPr>
          <p:cNvPicPr>
            <a:picLocks noChangeAspect="1"/>
          </p:cNvPicPr>
          <p:nvPr/>
        </p:nvPicPr>
        <p:blipFill>
          <a:blip r:embed="rId2" cstate="print">
            <a:extLst>
              <a:ext uri="{28A0092B-C50C-407E-A947-70E740481C1C}">
                <a14:useLocalDpi xmlns:a14="http://schemas.microsoft.com/office/drawing/2010/main" val="0"/>
              </a:ext>
            </a:extLst>
          </a:blip>
          <a:srcRect t="9037" b="9889"/>
          <a:stretch>
            <a:fillRect/>
          </a:stretch>
        </p:blipFill>
        <p:spPr bwMode="auto">
          <a:xfrm>
            <a:off x="5654675" y="1733396"/>
            <a:ext cx="4235450" cy="1930400"/>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A565E15-E961-08E8-B4A6-D9005A4512C2}"/>
              </a:ext>
            </a:extLst>
          </p:cNvPr>
          <p:cNvSpPr txBox="1"/>
          <p:nvPr/>
        </p:nvSpPr>
        <p:spPr>
          <a:xfrm>
            <a:off x="1424940" y="4171796"/>
            <a:ext cx="7962900" cy="22955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15 : Under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Scaling policies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tracking scaling policy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configure:</a:t>
            </a:r>
            <a:endParaRPr lang="en-IN"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policy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LabScalingPolicy</a:t>
            </a:r>
          </a:p>
          <a:p>
            <a:pPr marL="342900" lvl="0" indent="-342900" algn="just">
              <a:lnSpc>
                <a:spcPct val="107000"/>
              </a:lnSpc>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Metric type:</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Average CPU Utilization</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18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60</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endParaRPr lang="en-IN" sz="2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620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6FEBAF-D57E-6A42-680E-72979CD72B51}"/>
              </a:ext>
            </a:extLst>
          </p:cNvPr>
          <p:cNvPicPr>
            <a:picLocks noChangeAspect="1"/>
          </p:cNvPicPr>
          <p:nvPr/>
        </p:nvPicPr>
        <p:blipFill>
          <a:blip r:embed="rId2">
            <a:extLst>
              <a:ext uri="{28A0092B-C50C-407E-A947-70E740481C1C}">
                <a14:useLocalDpi xmlns:a14="http://schemas.microsoft.com/office/drawing/2010/main" val="0"/>
              </a:ext>
            </a:extLst>
          </a:blip>
          <a:srcRect t="9294" b="10141"/>
          <a:stretch>
            <a:fillRect/>
          </a:stretch>
        </p:blipFill>
        <p:spPr bwMode="auto">
          <a:xfrm>
            <a:off x="1296035" y="295275"/>
            <a:ext cx="5942330" cy="269113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704FF431-7ACB-8C6A-084F-29534BBFA504}"/>
              </a:ext>
            </a:extLst>
          </p:cNvPr>
          <p:cNvSpPr txBox="1"/>
          <p:nvPr/>
        </p:nvSpPr>
        <p:spPr>
          <a:xfrm>
            <a:off x="1475104" y="3175286"/>
            <a:ext cx="610108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IN" sz="1800">
                <a:solidFill>
                  <a:srgbClr val="333333"/>
                </a:solidFill>
                <a:effectLst/>
                <a:latin typeface="Times New Roman" panose="02020603050405020304" pitchFamily="18" charset="0"/>
                <a:ea typeface="Times New Roman" panose="02020603050405020304" pitchFamily="18" charset="0"/>
              </a:rPr>
              <a:t> </a:t>
            </a:r>
            <a:r>
              <a:rPr lang="en-US" sz="1800">
                <a:solidFill>
                  <a:srgbClr val="333333"/>
                </a:solidFill>
                <a:effectLst/>
                <a:latin typeface="Times New Roman" panose="02020603050405020304" pitchFamily="18" charset="0"/>
                <a:ea typeface="Times New Roman" panose="02020603050405020304" pitchFamily="18" charset="0"/>
              </a:rPr>
              <a:t>Step 16 : Choose Next</a:t>
            </a:r>
            <a:endParaRPr lang="en-IN" sz="1800">
              <a:effectLst/>
              <a:latin typeface="Times New Roman" panose="02020603050405020304" pitchFamily="18" charset="0"/>
              <a:ea typeface="Times New Roman" panose="02020603050405020304" pitchFamily="18" charset="0"/>
            </a:endParaRPr>
          </a:p>
          <a:p>
            <a:pPr algn="just"/>
            <a:r>
              <a:rPr lang="en-US" sz="1800">
                <a:solidFill>
                  <a:srgbClr val="333333"/>
                </a:solidFill>
                <a:effectLst/>
                <a:latin typeface="Times New Roman" panose="02020603050405020304" pitchFamily="18" charset="0"/>
                <a:ea typeface="Times New Roman" panose="02020603050405020304" pitchFamily="18" charset="0"/>
              </a:rPr>
              <a:t>Step 17 : Choose Next</a:t>
            </a:r>
            <a:endParaRPr lang="en-IN" sz="1800">
              <a:effectLst/>
              <a:latin typeface="Times New Roman" panose="02020603050405020304" pitchFamily="18" charset="0"/>
              <a:ea typeface="Times New Roman" panose="02020603050405020304" pitchFamily="18" charset="0"/>
            </a:endParaRPr>
          </a:p>
        </p:txBody>
      </p:sp>
      <p:pic>
        <p:nvPicPr>
          <p:cNvPr id="9" name="Picture 8">
            <a:extLst>
              <a:ext uri="{FF2B5EF4-FFF2-40B4-BE49-F238E27FC236}">
                <a16:creationId xmlns:a16="http://schemas.microsoft.com/office/drawing/2014/main" id="{1765C944-E14A-A0E5-A7B7-32E1B9E0AD00}"/>
              </a:ext>
            </a:extLst>
          </p:cNvPr>
          <p:cNvPicPr>
            <a:picLocks noChangeAspect="1"/>
          </p:cNvPicPr>
          <p:nvPr/>
        </p:nvPicPr>
        <p:blipFill>
          <a:blip r:embed="rId3">
            <a:extLst>
              <a:ext uri="{28A0092B-C50C-407E-A947-70E740481C1C}">
                <a14:useLocalDpi xmlns:a14="http://schemas.microsoft.com/office/drawing/2010/main" val="0"/>
              </a:ext>
            </a:extLst>
          </a:blip>
          <a:srcRect t="10069" b="48364"/>
          <a:stretch>
            <a:fillRect/>
          </a:stretch>
        </p:blipFill>
        <p:spPr bwMode="auto">
          <a:xfrm>
            <a:off x="1633219" y="3986321"/>
            <a:ext cx="5942965" cy="138874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E68B477-3283-AACF-F05D-F2732986BC93}"/>
              </a:ext>
            </a:extLst>
          </p:cNvPr>
          <p:cNvSpPr txBox="1"/>
          <p:nvPr/>
        </p:nvSpPr>
        <p:spPr>
          <a:xfrm>
            <a:off x="1760220" y="5539770"/>
            <a:ext cx="6101080" cy="92333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18 : Choose Tag</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rPr>
              <a:t>Key:</a:t>
            </a:r>
            <a:r>
              <a:rPr lang="en-US" sz="1800">
                <a:solidFill>
                  <a:srgbClr val="333333"/>
                </a:solidFill>
                <a:effectLst/>
                <a:latin typeface="Times New Roman" panose="02020603050405020304" pitchFamily="18" charset="0"/>
                <a:ea typeface="Times New Roman" panose="02020603050405020304" pitchFamily="18" charset="0"/>
              </a:rPr>
              <a:t> Name</a:t>
            </a:r>
            <a:endParaRPr lang="en-IN" sz="1800">
              <a:effectLst/>
              <a:latin typeface="Times New Roman" panose="02020603050405020304" pitchFamily="18" charset="0"/>
              <a:ea typeface="Times New Roman" panose="02020603050405020304" pitchFamily="18" charset="0"/>
            </a:endParaRPr>
          </a:p>
          <a:p>
            <a:pPr marL="342900" lvl="0" indent="-342900" algn="just">
              <a:buFont typeface="Wingdings" panose="05000000000000000000" pitchFamily="2" charset="2"/>
              <a:buChar char=""/>
            </a:pPr>
            <a:r>
              <a:rPr lang="en-US" sz="1800" b="1">
                <a:solidFill>
                  <a:srgbClr val="333333"/>
                </a:solidFill>
                <a:effectLst/>
                <a:latin typeface="Times New Roman" panose="02020603050405020304" pitchFamily="18" charset="0"/>
                <a:ea typeface="Times New Roman" panose="02020603050405020304" pitchFamily="18" charset="0"/>
              </a:rPr>
              <a:t>Value:</a:t>
            </a:r>
            <a:r>
              <a:rPr lang="en-US" sz="1800">
                <a:solidFill>
                  <a:srgbClr val="333333"/>
                </a:solidFill>
                <a:effectLst/>
                <a:latin typeface="Times New Roman" panose="02020603050405020304" pitchFamily="18" charset="0"/>
                <a:ea typeface="Times New Roman" panose="02020603050405020304" pitchFamily="18" charset="0"/>
              </a:rPr>
              <a:t> Lab Instance</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13188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31066-37DE-BD84-10EF-EB8CB21C7010}"/>
              </a:ext>
            </a:extLst>
          </p:cNvPr>
          <p:cNvPicPr>
            <a:picLocks noChangeAspect="1"/>
          </p:cNvPicPr>
          <p:nvPr/>
        </p:nvPicPr>
        <p:blipFill>
          <a:blip r:embed="rId2" cstate="print">
            <a:extLst>
              <a:ext uri="{28A0092B-C50C-407E-A947-70E740481C1C}">
                <a14:useLocalDpi xmlns:a14="http://schemas.microsoft.com/office/drawing/2010/main" val="0"/>
              </a:ext>
            </a:extLst>
          </a:blip>
          <a:srcRect t="13426" b="10672"/>
          <a:stretch>
            <a:fillRect/>
          </a:stretch>
        </p:blipFill>
        <p:spPr bwMode="auto">
          <a:xfrm>
            <a:off x="2496185" y="0"/>
            <a:ext cx="4192270" cy="178879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DBCAB72-C7AC-2CDF-3F7C-1BFFF7F30018}"/>
              </a:ext>
            </a:extLst>
          </p:cNvPr>
          <p:cNvSpPr txBox="1"/>
          <p:nvPr/>
        </p:nvSpPr>
        <p:spPr>
          <a:xfrm>
            <a:off x="1465580" y="1943915"/>
            <a:ext cx="9730740" cy="452534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19 : Click Next.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20 : Review the details of your Auto Scaling group, then click Create Auto scaling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4: Verify that Load Balancing is Working</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(You should see two new instances named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 : Click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(Two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targets should be listed for this target group</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 Wait until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both instances transitions to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healthy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Balancers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 : In the lower pane, copy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DNS name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of the load balancer, making sure to omit "(A Record)".</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0041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C71C7C-F68C-341E-1F9B-C0E632A9DAB9}"/>
              </a:ext>
            </a:extLst>
          </p:cNvPr>
          <p:cNvPicPr>
            <a:picLocks noChangeAspect="1"/>
          </p:cNvPicPr>
          <p:nvPr/>
        </p:nvPicPr>
        <p:blipFill>
          <a:blip r:embed="rId2">
            <a:extLst>
              <a:ext uri="{28A0092B-C50C-407E-A947-70E740481C1C}">
                <a14:useLocalDpi xmlns:a14="http://schemas.microsoft.com/office/drawing/2010/main" val="0"/>
              </a:ext>
            </a:extLst>
          </a:blip>
          <a:srcRect t="9294" b="10658"/>
          <a:stretch>
            <a:fillRect/>
          </a:stretch>
        </p:blipFill>
        <p:spPr bwMode="auto">
          <a:xfrm>
            <a:off x="1326515" y="303847"/>
            <a:ext cx="5942330" cy="267398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D2ADE1DF-4F83-28A1-7E3B-96934411CDCE}"/>
              </a:ext>
            </a:extLst>
          </p:cNvPr>
          <p:cNvPicPr>
            <a:picLocks noChangeAspect="1"/>
          </p:cNvPicPr>
          <p:nvPr/>
        </p:nvPicPr>
        <p:blipFill>
          <a:blip r:embed="rId3"/>
          <a:srcRect t="8262" b="37261"/>
          <a:stretch>
            <a:fillRect/>
          </a:stretch>
        </p:blipFill>
        <p:spPr bwMode="auto">
          <a:xfrm>
            <a:off x="1945957" y="4500245"/>
            <a:ext cx="5942965" cy="181991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3324998E-9FA0-F4A0-D02A-EC99639A417D}"/>
              </a:ext>
            </a:extLst>
          </p:cNvPr>
          <p:cNvSpPr txBox="1"/>
          <p:nvPr/>
        </p:nvSpPr>
        <p:spPr>
          <a:xfrm>
            <a:off x="1168400" y="3429000"/>
            <a:ext cx="8044180" cy="64633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1800">
                <a:solidFill>
                  <a:srgbClr val="333333"/>
                </a:solidFill>
                <a:effectLst/>
                <a:latin typeface="Times New Roman" panose="02020603050405020304" pitchFamily="18" charset="0"/>
                <a:ea typeface="Times New Roman" panose="02020603050405020304" pitchFamily="18" charset="0"/>
              </a:rPr>
              <a:t>Step 8 : Open a new web browser tab, paste the DNS Name you just copied, and press Enter.</a:t>
            </a:r>
            <a:endParaRPr lang="en-IN"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3187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15F01C-37C0-B962-653C-95AD29C3CADA}"/>
              </a:ext>
            </a:extLst>
          </p:cNvPr>
          <p:cNvSpPr txBox="1"/>
          <p:nvPr/>
        </p:nvSpPr>
        <p:spPr>
          <a:xfrm>
            <a:off x="1290320" y="377715"/>
            <a:ext cx="10353040" cy="41624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5: Test Auto Scaling</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choose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 Scaling Groups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Auto Scaling Group</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bottom half of the page, choose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Automatic Scaling</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tab.</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Select </a:t>
            </a:r>
            <a:r>
              <a:rPr lang="en-US"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LabScalingPolicy</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Actions and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Edit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Target Value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to 50.</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Click Update.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9B8F175-8387-BBA8-B714-2462BB440B10}"/>
              </a:ext>
            </a:extLst>
          </p:cNvPr>
          <p:cNvPicPr>
            <a:picLocks noChangeAspect="1"/>
          </p:cNvPicPr>
          <p:nvPr/>
        </p:nvPicPr>
        <p:blipFill>
          <a:blip r:embed="rId2" cstate="print">
            <a:extLst>
              <a:ext uri="{28A0092B-C50C-407E-A947-70E740481C1C}">
                <a14:useLocalDpi xmlns:a14="http://schemas.microsoft.com/office/drawing/2010/main" val="0"/>
              </a:ext>
            </a:extLst>
          </a:blip>
          <a:srcRect t="9294" b="10399"/>
          <a:stretch>
            <a:fillRect/>
          </a:stretch>
        </p:blipFill>
        <p:spPr bwMode="auto">
          <a:xfrm>
            <a:off x="4307522" y="4462255"/>
            <a:ext cx="4471035" cy="20180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180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E9F650-3EB7-C55B-8EAE-004AB5B16359}"/>
              </a:ext>
            </a:extLst>
          </p:cNvPr>
          <p:cNvSpPr txBox="1"/>
          <p:nvPr/>
        </p:nvSpPr>
        <p:spPr>
          <a:xfrm>
            <a:off x="778213" y="486383"/>
            <a:ext cx="1075879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a:p>
            <a:endParaRPr lang="en-IN"/>
          </a:p>
        </p:txBody>
      </p:sp>
      <p:pic>
        <p:nvPicPr>
          <p:cNvPr id="3" name="Picture 2">
            <a:extLst>
              <a:ext uri="{FF2B5EF4-FFF2-40B4-BE49-F238E27FC236}">
                <a16:creationId xmlns:a16="http://schemas.microsoft.com/office/drawing/2014/main" id="{0B70B162-A005-53D9-EA63-087C10F352A2}"/>
              </a:ext>
            </a:extLst>
          </p:cNvPr>
          <p:cNvPicPr>
            <a:picLocks noChangeAspect="1"/>
          </p:cNvPicPr>
          <p:nvPr/>
        </p:nvPicPr>
        <p:blipFill>
          <a:blip r:embed="rId2"/>
          <a:srcRect l="19943" t="10164" r="4542" b="7820"/>
          <a:stretch>
            <a:fillRect/>
          </a:stretch>
        </p:blipFill>
        <p:spPr bwMode="auto">
          <a:xfrm>
            <a:off x="5377775" y="394692"/>
            <a:ext cx="5151120" cy="264414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BE2D4FBB-A2AC-E848-A34B-FEAD8E312C0F}"/>
              </a:ext>
            </a:extLst>
          </p:cNvPr>
          <p:cNvSpPr txBox="1"/>
          <p:nvPr/>
        </p:nvSpPr>
        <p:spPr>
          <a:xfrm>
            <a:off x="654996" y="394692"/>
            <a:ext cx="9445558" cy="646330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a:solidFill>
                  <a:srgbClr val="333333"/>
                </a:solidFill>
                <a:effectLst/>
                <a:latin typeface="Times New Roman" panose="02020603050405020304" pitchFamily="18" charset="0"/>
                <a:ea typeface="Times New Roman" panose="02020603050405020304" pitchFamily="18" charset="0"/>
              </a:rPr>
              <a:t>Notice that user-1 does not have any permissions.</a:t>
            </a: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b="1">
              <a:solidFill>
                <a:srgbClr val="333333"/>
              </a:solidFill>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endParaRPr lang="en-IN" b="1">
              <a:solidFill>
                <a:srgbClr val="333333"/>
              </a:solidFill>
              <a:latin typeface="Times New Roman" panose="02020603050405020304" pitchFamily="18" charset="0"/>
              <a:ea typeface="Times New Roman" panose="02020603050405020304" pitchFamily="18" charset="0"/>
            </a:endParaRPr>
          </a:p>
          <a:p>
            <a:endParaRPr lang="en-IN" sz="1800" b="1">
              <a:solidFill>
                <a:srgbClr val="333333"/>
              </a:solidFill>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5:</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Groups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user-1 also is not a member of any groups.</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6:</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Security credentials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user-1 is assigned a </a:t>
            </a:r>
            <a:r>
              <a:rPr lang="en-IN" sz="1800" b="1">
                <a:solidFill>
                  <a:srgbClr val="333333"/>
                </a:solidFill>
                <a:effectLst/>
                <a:latin typeface="Times New Roman" panose="02020603050405020304" pitchFamily="18" charset="0"/>
                <a:ea typeface="Times New Roman" panose="02020603050405020304" pitchFamily="18" charset="0"/>
              </a:rPr>
              <a:t>Console password</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7</a:t>
            </a:r>
            <a:r>
              <a:rPr lang="en-IN" sz="180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a:solidFill>
                  <a:srgbClr val="333333"/>
                </a:solidFill>
                <a:effectLst/>
                <a:latin typeface="Times New Roman" panose="02020603050405020304" pitchFamily="18" charset="0"/>
                <a:ea typeface="Times New Roman" panose="02020603050405020304" pitchFamily="18" charset="0"/>
              </a:rPr>
              <a:t>User groups</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Choose the </a:t>
            </a:r>
            <a:r>
              <a:rPr lang="en-IN" sz="1800" b="1">
                <a:solidFill>
                  <a:srgbClr val="333333"/>
                </a:solidFill>
                <a:effectLst/>
                <a:latin typeface="Times New Roman" panose="02020603050405020304" pitchFamily="18" charset="0"/>
                <a:ea typeface="Times New Roman" panose="02020603050405020304" pitchFamily="18" charset="0"/>
              </a:rPr>
              <a:t>EC2-ReadOnlyAccess </a:t>
            </a:r>
            <a:r>
              <a:rPr lang="en-IN" sz="1800">
                <a:solidFill>
                  <a:srgbClr val="333333"/>
                </a:solidFill>
                <a:effectLst/>
                <a:latin typeface="Times New Roman" panose="02020603050405020304" pitchFamily="18" charset="0"/>
                <a:ea typeface="Times New Roman" panose="02020603050405020304" pitchFamily="18" charset="0"/>
              </a:rPr>
              <a:t> group.</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This will bring you to the summary page for the </a:t>
            </a:r>
            <a:r>
              <a:rPr lang="en-IN" sz="1800" b="1">
                <a:solidFill>
                  <a:srgbClr val="333333"/>
                </a:solidFill>
                <a:effectLst/>
                <a:latin typeface="Times New Roman" panose="02020603050405020304" pitchFamily="18" charset="0"/>
                <a:ea typeface="Times New Roman" panose="02020603050405020304" pitchFamily="18" charset="0"/>
              </a:rPr>
              <a:t>EC2-Support</a:t>
            </a:r>
            <a:r>
              <a:rPr lang="en-IN" sz="1800">
                <a:solidFill>
                  <a:srgbClr val="333333"/>
                </a:solidFill>
                <a:effectLst/>
                <a:latin typeface="Times New Roman" panose="02020603050405020304" pitchFamily="18" charset="0"/>
                <a:ea typeface="Times New Roman" panose="02020603050405020304" pitchFamily="18" charset="0"/>
              </a:rPr>
              <a:t> group.</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8:</a:t>
            </a:r>
            <a:r>
              <a:rPr lang="en-IN" sz="1800">
                <a:solidFill>
                  <a:srgbClr val="333333"/>
                </a:solidFill>
                <a:effectLst/>
                <a:latin typeface="Times New Roman" panose="02020603050405020304" pitchFamily="18" charset="0"/>
                <a:ea typeface="Times New Roman" panose="02020603050405020304" pitchFamily="18" charset="0"/>
              </a:rPr>
              <a:t> Choose the </a:t>
            </a:r>
            <a:r>
              <a:rPr lang="en-IN" sz="1800" b="1">
                <a:solidFill>
                  <a:srgbClr val="333333"/>
                </a:solidFill>
                <a:effectLst/>
                <a:latin typeface="Times New Roman" panose="02020603050405020304" pitchFamily="18" charset="0"/>
                <a:ea typeface="Times New Roman" panose="02020603050405020304" pitchFamily="18" charset="0"/>
              </a:rPr>
              <a:t>Permissions</a:t>
            </a:r>
            <a:r>
              <a:rPr lang="en-IN" sz="1800">
                <a:solidFill>
                  <a:srgbClr val="333333"/>
                </a:solidFill>
                <a:effectLst/>
                <a:latin typeface="Times New Roman" panose="02020603050405020304" pitchFamily="18" charset="0"/>
                <a:ea typeface="Times New Roman" panose="02020603050405020304" pitchFamily="18" charset="0"/>
              </a:rPr>
              <a:t> tab.</a:t>
            </a:r>
            <a:endParaRPr lang="en-IN" sz="1800">
              <a:effectLst/>
              <a:latin typeface="Times New Roman" panose="02020603050405020304" pitchFamily="18" charset="0"/>
              <a:ea typeface="Times New Roman" panose="02020603050405020304" pitchFamily="18" charset="0"/>
            </a:endParaRPr>
          </a:p>
          <a:p>
            <a:pPr marL="457200"/>
            <a:r>
              <a:rPr lang="en-IN" sz="1800">
                <a:solidFill>
                  <a:srgbClr val="333333"/>
                </a:solidFill>
                <a:effectLst/>
                <a:latin typeface="Times New Roman" panose="02020603050405020304" pitchFamily="18" charset="0"/>
                <a:ea typeface="Times New Roman" panose="02020603050405020304" pitchFamily="18" charset="0"/>
              </a:rPr>
              <a:t>This group has a Managed Policy associated with it, called </a:t>
            </a:r>
            <a:r>
              <a:rPr lang="en-IN" sz="1800" b="1">
                <a:solidFill>
                  <a:srgbClr val="333333"/>
                </a:solidFill>
                <a:effectLst/>
                <a:latin typeface="Times New Roman" panose="02020603050405020304" pitchFamily="18" charset="0"/>
                <a:ea typeface="Times New Roman" panose="02020603050405020304" pitchFamily="18" charset="0"/>
              </a:rPr>
              <a:t>AmazonEC2ReadOnlyAccess</a:t>
            </a:r>
            <a:r>
              <a:rPr lang="en-IN" sz="1800">
                <a:solidFill>
                  <a:srgbClr val="333333"/>
                </a:solidFill>
                <a:effectLst/>
                <a:latin typeface="Times New Roman" panose="02020603050405020304" pitchFamily="18" charset="0"/>
                <a:ea typeface="Times New Roman" panose="02020603050405020304" pitchFamily="18" charset="0"/>
              </a:rPr>
              <a:t>. Managed Policies are pre-built policies (built either by AWS or by your administrators) that can be attached to IAM Users and Groups. When the policy is updated, the changes to the policy are immediately apply against all Users and Groups that are attached to the policy.</a:t>
            </a:r>
            <a:endParaRPr lang="en-IN" sz="1800">
              <a:effectLst/>
              <a:latin typeface="Times New Roman" panose="02020603050405020304" pitchFamily="18" charset="0"/>
              <a:ea typeface="Times New Roman" panose="02020603050405020304" pitchFamily="18" charset="0"/>
            </a:endParaRPr>
          </a:p>
          <a:p>
            <a:endParaRPr lang="en-IN" sz="1800">
              <a:effectLst/>
              <a:latin typeface="Times New Roman" panose="02020603050405020304" pitchFamily="18" charset="0"/>
              <a:ea typeface="Times New Roman" panose="02020603050405020304" pitchFamily="18" charset="0"/>
            </a:endParaRPr>
          </a:p>
          <a:p>
            <a:endParaRPr lang="en-IN"/>
          </a:p>
        </p:txBody>
      </p:sp>
    </p:spTree>
    <p:extLst>
      <p:ext uri="{BB962C8B-B14F-4D97-AF65-F5344CB8AC3E}">
        <p14:creationId xmlns:p14="http://schemas.microsoft.com/office/powerpoint/2010/main" val="3305091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0C589-9444-DC33-D404-69E747AAD1A0}"/>
              </a:ext>
            </a:extLst>
          </p:cNvPr>
          <p:cNvSpPr txBox="1"/>
          <p:nvPr/>
        </p:nvSpPr>
        <p:spPr>
          <a:xfrm>
            <a:off x="1455420" y="449715"/>
            <a:ext cx="10055860" cy="212705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All alarms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verify you see two alarms.</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228600"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Click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OK</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which has </a:t>
            </a:r>
            <a:r>
              <a:rPr lang="en-US" sz="2000" i="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its name.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4 : Return to the browser tab with the web application.</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5 :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Load Test</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beside the AWS logo.</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20CCFBDE-65FA-D556-21DD-B33EDC382475}"/>
              </a:ext>
            </a:extLst>
          </p:cNvPr>
          <p:cNvSpPr txBox="1"/>
          <p:nvPr/>
        </p:nvSpPr>
        <p:spPr>
          <a:xfrm>
            <a:off x="1353820" y="4281229"/>
            <a:ext cx="10584180" cy="31454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6 : Return to browser tab with the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CloudWatch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console.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7 : Wait until the </a:t>
            </a:r>
            <a:r>
              <a:rPr lang="en-US" sz="2000" b="1"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AlarmHigh</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alarm enters the </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alarm</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state.</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8 : On the services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EC2</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Step 9 : In the left navigation pane,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Instances</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07000"/>
              </a:lnSpc>
              <a:spcAft>
                <a:spcPts val="800"/>
              </a:spcAft>
            </a:pP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(More than two instances labeled </a:t>
            </a:r>
            <a:r>
              <a:rPr lang="en-US" sz="2000" b="1"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Instance</a:t>
            </a:r>
            <a:r>
              <a:rPr lang="en-US"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should now be running.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Bef>
                <a:spcPts val="960"/>
              </a:spcBef>
              <a:spcAft>
                <a:spcPts val="96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2356D4B-7343-BF52-BA2E-919602C535F3}"/>
              </a:ext>
            </a:extLst>
          </p:cNvPr>
          <p:cNvPicPr>
            <a:picLocks noChangeAspect="1"/>
          </p:cNvPicPr>
          <p:nvPr/>
        </p:nvPicPr>
        <p:blipFill>
          <a:blip r:embed="rId2">
            <a:extLst>
              <a:ext uri="{28A0092B-C50C-407E-A947-70E740481C1C}">
                <a14:useLocalDpi xmlns:a14="http://schemas.microsoft.com/office/drawing/2010/main" val="0"/>
              </a:ext>
            </a:extLst>
          </a:blip>
          <a:srcRect t="8777" b="48107"/>
          <a:stretch>
            <a:fillRect/>
          </a:stretch>
        </p:blipFill>
        <p:spPr bwMode="auto">
          <a:xfrm>
            <a:off x="2230437" y="2576771"/>
            <a:ext cx="5942965" cy="14401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8479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6B0F8-6A95-E034-3115-CD8405ACF501}"/>
              </a:ext>
            </a:extLst>
          </p:cNvPr>
          <p:cNvSpPr txBox="1"/>
          <p:nvPr/>
        </p:nvSpPr>
        <p:spPr>
          <a:xfrm>
            <a:off x="1465580" y="444407"/>
            <a:ext cx="8562340" cy="157171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6: Terminate Web Server 1</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 : Select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Web Server 1</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ensure it is the only instance selected).</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 In the  Instance State menu, click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&gt;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Terminate Instance</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 : Choose Terminate</a:t>
            </a:r>
            <a:endParaRPr lang="en-IN" sz="200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F2D715A-EA3B-32FB-A399-1247654F21B5}"/>
              </a:ext>
            </a:extLst>
          </p:cNvPr>
          <p:cNvPicPr>
            <a:picLocks noChangeAspect="1"/>
          </p:cNvPicPr>
          <p:nvPr/>
        </p:nvPicPr>
        <p:blipFill>
          <a:blip r:embed="rId2">
            <a:extLst>
              <a:ext uri="{28A0092B-C50C-407E-A947-70E740481C1C}">
                <a14:useLocalDpi xmlns:a14="http://schemas.microsoft.com/office/drawing/2010/main" val="0"/>
              </a:ext>
            </a:extLst>
          </a:blip>
          <a:srcRect t="9036" b="9632"/>
          <a:stretch>
            <a:fillRect/>
          </a:stretch>
        </p:blipFill>
        <p:spPr bwMode="auto">
          <a:xfrm>
            <a:off x="2413635" y="2221410"/>
            <a:ext cx="5942330" cy="271716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7D73AB6B-9082-D375-F2C8-F7543B49DD1B}"/>
              </a:ext>
            </a:extLst>
          </p:cNvPr>
          <p:cNvSpPr txBox="1"/>
          <p:nvPr/>
        </p:nvSpPr>
        <p:spPr>
          <a:xfrm>
            <a:off x="1465580" y="5256014"/>
            <a:ext cx="6101080" cy="400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en-US" sz="2000">
                <a:solidFill>
                  <a:srgbClr val="333333"/>
                </a:solidFill>
                <a:effectLst/>
                <a:latin typeface="Times New Roman" panose="02020603050405020304" pitchFamily="18" charset="0"/>
                <a:ea typeface="Times New Roman" panose="02020603050405020304" pitchFamily="18" charset="0"/>
              </a:rPr>
              <a:t>Click End Lab.</a:t>
            </a:r>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26353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954D-5EB9-82F7-C155-A8B9FFA969FF}"/>
              </a:ext>
            </a:extLst>
          </p:cNvPr>
          <p:cNvSpPr txBox="1"/>
          <p:nvPr/>
        </p:nvSpPr>
        <p:spPr>
          <a:xfrm>
            <a:off x="1293777" y="0"/>
            <a:ext cx="11751013" cy="30934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4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  2 :Build your VPC and Launch a Web Server  </a:t>
            </a:r>
            <a:endParaRPr lang="en-IN"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1: Create Your 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VPC console.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Begin creating a 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top right of the screen, verify that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   Virginia (us-    east-1)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is the region.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buSzPts val="1200"/>
              <a:buFont typeface="Symbol" panose="05050102010706020507" pitchFamily="18"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dashboard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link which is also towards the top left of the console.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SzPts val="1200"/>
              <a:buFont typeface="Symbol" panose="05050102010706020507" pitchFamily="18" charset="2"/>
              <a:buChar char=""/>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Next,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C11E3FC-EE65-C292-32D3-29F1DE1D0C38}"/>
              </a:ext>
            </a:extLst>
          </p:cNvPr>
          <p:cNvSpPr txBox="1"/>
          <p:nvPr/>
        </p:nvSpPr>
        <p:spPr>
          <a:xfrm>
            <a:off x="1215955" y="3028650"/>
            <a:ext cx="10107039" cy="396756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VPC details in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settings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left: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VPC and more.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Name tag auto-generation, keep Auto-generate selected, however change the value from project to lab.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 to 10.0.0.0/16</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Availability Zones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Number of </a:t>
            </a:r>
            <a:r>
              <a:rPr lang="en-US" sz="2000" b="1"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keep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setting.</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Customize subnets CIDR blocks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44011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0613E9-24DD-137F-2477-5468786C73AF}"/>
              </a:ext>
            </a:extLst>
          </p:cNvPr>
          <p:cNvSpPr txBox="1"/>
          <p:nvPr/>
        </p:nvSpPr>
        <p:spPr>
          <a:xfrm>
            <a:off x="1089497" y="0"/>
            <a:ext cx="10898222" cy="726590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Public subnet CIDR block in us-east-1a to 10.0.0.0/24</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Change Private subnet CIDR block in us-east-1a to 10.0.1.0/24</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NAT gateways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1 AZ</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endpoints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None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Keep both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hostnames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DNS resolution</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Preview panel on the right, confirm the settings you have configured.</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us-east-1a</a:t>
            </a: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subnet name: lab-subnet-public1-us-east-1a</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 subnet name: lab-subnet-private1-us-east-1a</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lab-rtb-public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lab-rtb-private1-us-east-1a</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 connections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lab-igw   lab-nat-public1-us-east-1a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2819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7EEC791C-085A-C463-BBC0-7B1A55BD2095}"/>
              </a:ext>
            </a:extLst>
          </p:cNvPr>
          <p:cNvPicPr>
            <a:picLocks noChangeAspect="1"/>
          </p:cNvPicPr>
          <p:nvPr/>
        </p:nvPicPr>
        <p:blipFill>
          <a:blip r:embed="rId2"/>
          <a:stretch>
            <a:fillRect/>
          </a:stretch>
        </p:blipFill>
        <p:spPr>
          <a:xfrm>
            <a:off x="2743862" y="225398"/>
            <a:ext cx="5731510" cy="2807970"/>
          </a:xfrm>
          <a:prstGeom prst="rect">
            <a:avLst/>
          </a:prstGeom>
        </p:spPr>
      </p:pic>
      <p:sp>
        <p:nvSpPr>
          <p:cNvPr id="4" name="TextBox 3">
            <a:extLst>
              <a:ext uri="{FF2B5EF4-FFF2-40B4-BE49-F238E27FC236}">
                <a16:creationId xmlns:a16="http://schemas.microsoft.com/office/drawing/2014/main" id="{71540643-1E20-DF4C-072D-6A42299533BD}"/>
              </a:ext>
            </a:extLst>
          </p:cNvPr>
          <p:cNvSpPr txBox="1"/>
          <p:nvPr/>
        </p:nvSpPr>
        <p:spPr>
          <a:xfrm>
            <a:off x="1639109" y="3103313"/>
            <a:ext cx="9537971"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Once it is complete,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VPC</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the VPC resources you have just created</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2: Create Additional Subnets</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from the menu).</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Availability Zone: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5325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89C28-ECE1-A3E0-38B9-E5C95196E5E6}"/>
              </a:ext>
            </a:extLst>
          </p:cNvPr>
          <p:cNvSpPr txBox="1"/>
          <p:nvPr/>
        </p:nvSpPr>
        <p:spPr>
          <a:xfrm>
            <a:off x="1366220" y="154174"/>
            <a:ext cx="9829801" cy="316304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VPC ID: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name: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second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Availability Zone (for   example, us-east-1b)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IPV4 CIDR block:</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10.0.2.0/24</a:t>
            </a:r>
          </a:p>
          <a:p>
            <a:pPr marL="342900" lvl="0" indent="-342900">
              <a:lnSpc>
                <a:spcPct val="115000"/>
              </a:lnSpc>
              <a:spcAft>
                <a:spcPts val="800"/>
              </a:spcAft>
              <a:buFont typeface="Arial" pitchFamily="34" charset="0"/>
              <a:buChar char="•"/>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subnet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Content Placeholder 4">
            <a:extLst>
              <a:ext uri="{FF2B5EF4-FFF2-40B4-BE49-F238E27FC236}">
                <a16:creationId xmlns:a16="http://schemas.microsoft.com/office/drawing/2014/main" id="{A917D3DB-1876-177F-C630-0127D1EA29F5}"/>
              </a:ext>
            </a:extLst>
          </p:cNvPr>
          <p:cNvPicPr>
            <a:picLocks noChangeAspect="1"/>
          </p:cNvPicPr>
          <p:nvPr/>
        </p:nvPicPr>
        <p:blipFill>
          <a:blip r:embed="rId2"/>
          <a:stretch>
            <a:fillRect/>
          </a:stretch>
        </p:blipFill>
        <p:spPr>
          <a:xfrm>
            <a:off x="471789" y="3540782"/>
            <a:ext cx="5731510" cy="2807335"/>
          </a:xfrm>
          <a:prstGeom prst="rect">
            <a:avLst/>
          </a:prstGeom>
        </p:spPr>
      </p:pic>
      <p:sp>
        <p:nvSpPr>
          <p:cNvPr id="6" name="TextBox 5">
            <a:extLst>
              <a:ext uri="{FF2B5EF4-FFF2-40B4-BE49-F238E27FC236}">
                <a16:creationId xmlns:a16="http://schemas.microsoft.com/office/drawing/2014/main" id="{9431007F-996B-2729-DC3E-03AD2EE914FC}"/>
              </a:ext>
            </a:extLst>
          </p:cNvPr>
          <p:cNvSpPr txBox="1"/>
          <p:nvPr/>
        </p:nvSpPr>
        <p:spPr>
          <a:xfrm>
            <a:off x="6203299" y="3278395"/>
            <a:ext cx="6099242" cy="260391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 tables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lab-rtb-private1-us-east-1a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33723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DBE58-919F-01B4-0AF1-672A61A75757}"/>
              </a:ext>
            </a:extLst>
          </p:cNvPr>
          <p:cNvSpPr txBox="1"/>
          <p:nvPr/>
        </p:nvSpPr>
        <p:spPr>
          <a:xfrm>
            <a:off x="1191637" y="270166"/>
            <a:ext cx="9936806"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lab-subnet-private1-us-east-1a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lab-subnet-private2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lab-rtb-public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route table.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lower pane, 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Routes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 associations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Explicit subnet associations panel, 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 subnet associations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Leave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lab-subnet-public1-us-east-1a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but also select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Save associations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4A67FA9-6E84-FFA7-D8E1-9D8328C2F5BB}"/>
              </a:ext>
            </a:extLst>
          </p:cNvPr>
          <p:cNvPicPr>
            <a:picLocks noChangeAspect="1"/>
          </p:cNvPicPr>
          <p:nvPr/>
        </p:nvPicPr>
        <p:blipFill>
          <a:blip r:embed="rId2"/>
          <a:stretch>
            <a:fillRect/>
          </a:stretch>
        </p:blipFill>
        <p:spPr>
          <a:xfrm>
            <a:off x="2276934" y="3953854"/>
            <a:ext cx="5731510" cy="2633980"/>
          </a:xfrm>
          <a:prstGeom prst="rect">
            <a:avLst/>
          </a:prstGeom>
        </p:spPr>
      </p:pic>
    </p:spTree>
    <p:extLst>
      <p:ext uri="{BB962C8B-B14F-4D97-AF65-F5344CB8AC3E}">
        <p14:creationId xmlns:p14="http://schemas.microsoft.com/office/powerpoint/2010/main" val="63360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10A465-6A84-463D-96FB-745AD0B97308}"/>
              </a:ext>
            </a:extLst>
          </p:cNvPr>
          <p:cNvSpPr txBox="1"/>
          <p:nvPr/>
        </p:nvSpPr>
        <p:spPr>
          <a:xfrm>
            <a:off x="1215956" y="262647"/>
            <a:ext cx="10204315" cy="534312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3: Create a VPC Security Group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then configure: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p>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Description:</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Enable HTTP access</a:t>
            </a:r>
          </a:p>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VPC:</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the X to remove the currently selected VPC,  then from the drop down list choose lab-vpc</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Add rule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following settings: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Type: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HTTP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Source:</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Anywhere-IPv4</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i="1"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lang="en-IN" sz="2000" i="1"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permit web requests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91955DCA-1816-2BDF-1642-58E47E242F4C}"/>
              </a:ext>
            </a:extLst>
          </p:cNvPr>
          <p:cNvSpPr txBox="1"/>
          <p:nvPr/>
        </p:nvSpPr>
        <p:spPr>
          <a:xfrm>
            <a:off x="1483466" y="5886120"/>
            <a:ext cx="9421239" cy="42383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the page and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endParaRPr lang="en-IN"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2989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8501D8-6CE9-BA1D-3B7F-6F0450D7F231}"/>
              </a:ext>
            </a:extLst>
          </p:cNvPr>
          <p:cNvPicPr>
            <a:picLocks noChangeAspect="1"/>
          </p:cNvPicPr>
          <p:nvPr/>
        </p:nvPicPr>
        <p:blipFill>
          <a:blip r:embed="rId2"/>
          <a:stretch>
            <a:fillRect/>
          </a:stretch>
        </p:blipFill>
        <p:spPr>
          <a:xfrm>
            <a:off x="2306117" y="289471"/>
            <a:ext cx="5731510" cy="2582545"/>
          </a:xfrm>
          <a:prstGeom prst="rect">
            <a:avLst/>
          </a:prstGeom>
        </p:spPr>
      </p:pic>
      <p:sp>
        <p:nvSpPr>
          <p:cNvPr id="4" name="TextBox 3">
            <a:extLst>
              <a:ext uri="{FF2B5EF4-FFF2-40B4-BE49-F238E27FC236}">
                <a16:creationId xmlns:a16="http://schemas.microsoft.com/office/drawing/2014/main" id="{16376DAF-FE5D-C65E-FD40-F82E44BCC8F4}"/>
              </a:ext>
            </a:extLst>
          </p:cNvPr>
          <p:cNvSpPr txBox="1"/>
          <p:nvPr/>
        </p:nvSpPr>
        <p:spPr>
          <a:xfrm>
            <a:off x="1074906" y="2987814"/>
            <a:ext cx="10919298" cy="3619581"/>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Task 4: Launch a Web Server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search box to the right of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Services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search for and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EC2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to open the EC2 console.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From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Name the instance:</a:t>
            </a: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Give it the name :Web Server 1</a:t>
            </a:r>
          </a:p>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2:</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AMI from which to create the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list of available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Quick Start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AMIs, keep the default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Also keep the default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Amazon Linux 2023 AMI</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4861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27BC85-BCA4-50C2-854F-864578E1E3FA}"/>
              </a:ext>
            </a:extLst>
          </p:cNvPr>
          <p:cNvSpPr txBox="1"/>
          <p:nvPr/>
        </p:nvSpPr>
        <p:spPr>
          <a:xfrm>
            <a:off x="1070042" y="0"/>
            <a:ext cx="10525327" cy="498918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3:</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an Instance type:</a:t>
            </a: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Instance type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keep the default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t2.micro</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selected.</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the key pair to associate with the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From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Key pair name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menu, select </a:t>
            </a:r>
            <a:r>
              <a:rPr lang="en-US" sz="2000" b="1"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vockey</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4:</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the Network settings:</a:t>
            </a: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to Network settings,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Edit</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then configure: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Network:</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lab-vpc</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Subnet:</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lab-subnet-public2</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not</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Private!)</a:t>
            </a:r>
          </a:p>
          <a:p>
            <a:pPr>
              <a:lnSpc>
                <a:spcPct val="115000"/>
              </a:lnSpc>
              <a:spcAft>
                <a:spcPts val="800"/>
              </a:spcAf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Auto-assign public IP:</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Next, you will configure the instance to use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that you created earlier.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Under Firewall (security groups),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existing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E81412B-22BE-6526-4F84-78B9C9773744}"/>
              </a:ext>
            </a:extLst>
          </p:cNvPr>
          <p:cNvSpPr txBox="1"/>
          <p:nvPr/>
        </p:nvSpPr>
        <p:spPr>
          <a:xfrm>
            <a:off x="1434828" y="5064560"/>
            <a:ext cx="10525327" cy="179344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For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Common security groups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Security Group</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a script to run on the instance when it launches: </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Expand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09514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AB863-C836-DE06-1C76-D272233A272C}"/>
              </a:ext>
            </a:extLst>
          </p:cNvPr>
          <p:cNvPicPr>
            <a:picLocks noChangeAspect="1"/>
          </p:cNvPicPr>
          <p:nvPr/>
        </p:nvPicPr>
        <p:blipFill>
          <a:blip r:embed="rId2"/>
          <a:srcRect l="-1728" t="11582" r="4410" b="12074"/>
          <a:stretch>
            <a:fillRect/>
          </a:stretch>
        </p:blipFill>
        <p:spPr bwMode="auto">
          <a:xfrm>
            <a:off x="1956187" y="105189"/>
            <a:ext cx="6073140" cy="300990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8234C1EB-ACBC-3C6D-CCF5-8F083E0572EF}"/>
              </a:ext>
            </a:extLst>
          </p:cNvPr>
          <p:cNvSpPr txBox="1"/>
          <p:nvPr/>
        </p:nvSpPr>
        <p:spPr>
          <a:xfrm>
            <a:off x="856034" y="3429000"/>
            <a:ext cx="10000034" cy="279615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a:solidFill>
                  <a:srgbClr val="333333"/>
                </a:solidFill>
                <a:effectLst/>
                <a:latin typeface="Times New Roman" panose="02020603050405020304" pitchFamily="18" charset="0"/>
                <a:ea typeface="Times New Roman" panose="02020603050405020304" pitchFamily="18" charset="0"/>
              </a:rPr>
              <a:t>Task 2: Add Users to Groups</a:t>
            </a:r>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r>
              <a:rPr lang="en-IN" sz="1800">
                <a:solidFill>
                  <a:srgbClr val="333333"/>
                </a:solidFill>
                <a:effectLst/>
                <a:latin typeface="Times New Roman" panose="02020603050405020304" pitchFamily="18" charset="0"/>
                <a:ea typeface="Times New Roman" panose="02020603050405020304" pitchFamily="18" charset="0"/>
              </a:rPr>
              <a:t>                  Add user-1 to the </a:t>
            </a:r>
            <a:r>
              <a:rPr lang="en-IN" sz="1800" b="1">
                <a:solidFill>
                  <a:srgbClr val="333333"/>
                </a:solidFill>
                <a:effectLst/>
                <a:latin typeface="Times New Roman" panose="02020603050405020304" pitchFamily="18" charset="0"/>
                <a:ea typeface="Times New Roman" panose="02020603050405020304" pitchFamily="18" charset="0"/>
              </a:rPr>
              <a:t>EC2-ReadOnlyAccess</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1</a:t>
            </a:r>
            <a:r>
              <a:rPr lang="en-IN" sz="180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1800" b="1">
                <a:solidFill>
                  <a:srgbClr val="333333"/>
                </a:solidFill>
                <a:effectLst/>
                <a:latin typeface="Times New Roman" panose="02020603050405020304" pitchFamily="18" charset="0"/>
                <a:ea typeface="Times New Roman" panose="02020603050405020304" pitchFamily="18" charset="0"/>
              </a:rPr>
              <a:t>User groups</a:t>
            </a:r>
            <a:r>
              <a:rPr lang="en-IN" sz="1800">
                <a:solidFill>
                  <a:srgbClr val="333333"/>
                </a:solidFill>
                <a:effectLst/>
                <a:latin typeface="Times New Roman" panose="02020603050405020304" pitchFamily="18" charset="0"/>
                <a:ea typeface="Times New Roman" panose="02020603050405020304" pitchFamily="18" charset="0"/>
              </a:rPr>
              <a:t>.   </a:t>
            </a:r>
            <a:endParaRPr lang="en-IN" sz="1800">
              <a:effectLst/>
              <a:latin typeface="Times New Roman" panose="02020603050405020304" pitchFamily="18" charset="0"/>
              <a:ea typeface="Times New Roman" panose="02020603050405020304" pitchFamily="18" charset="0"/>
            </a:endParaRPr>
          </a:p>
          <a:p>
            <a:pPr marL="457200">
              <a:lnSpc>
                <a:spcPct val="107000"/>
              </a:lnSpc>
              <a:spcAft>
                <a:spcPts val="800"/>
              </a:spcAft>
            </a:pP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2:</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EC2-ReadOnlyAccess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group.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In the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tab, choose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Add users</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pic>
        <p:nvPicPr>
          <p:cNvPr id="4" name="Picture 3">
            <a:extLst>
              <a:ext uri="{FF2B5EF4-FFF2-40B4-BE49-F238E27FC236}">
                <a16:creationId xmlns:a16="http://schemas.microsoft.com/office/drawing/2014/main" id="{5ADF68B8-3BBC-6011-FDDA-A833C20445D5}"/>
              </a:ext>
            </a:extLst>
          </p:cNvPr>
          <p:cNvPicPr>
            <a:picLocks noChangeAspect="1"/>
          </p:cNvPicPr>
          <p:nvPr/>
        </p:nvPicPr>
        <p:blipFill>
          <a:blip r:embed="rId3"/>
          <a:srcRect l="665" t="11818" r="3345" b="10892"/>
          <a:stretch>
            <a:fillRect/>
          </a:stretch>
        </p:blipFill>
        <p:spPr bwMode="auto">
          <a:xfrm>
            <a:off x="6406150" y="3581205"/>
            <a:ext cx="5196840" cy="2491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999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E6961-8435-A25D-8B51-FF2FB7A52312}"/>
              </a:ext>
            </a:extLst>
          </p:cNvPr>
          <p:cNvSpPr txBox="1"/>
          <p:nvPr/>
        </p:nvSpPr>
        <p:spPr>
          <a:xfrm>
            <a:off x="1118682" y="0"/>
            <a:ext cx="10408595" cy="488659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Scroll to the bottom of page and then copy and paste code shown below into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box:</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#!/bin/bash</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Install Apache Web Server and PHP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sudo dnf install -y httpd wget php mariadb105-server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Download Lab files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wget </a:t>
            </a:r>
            <a:r>
              <a:rPr lang="en-US" sz="2000" u="sng">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https://aws-tc-largeobjects.s3.us-west-2.amazonaws.com/CUR-TF-100-ACCLFO-</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2-9026/2-lab2-vpc/s3/lab-app.zip</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unzip lab-app.zip -d /var/www/html/</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Turn on web server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chkconfig httpd on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service httpd start</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0C5ACD4-B174-0014-AEF4-38DA0D5A81E1}"/>
              </a:ext>
            </a:extLst>
          </p:cNvPr>
          <p:cNvSpPr txBox="1"/>
          <p:nvPr/>
        </p:nvSpPr>
        <p:spPr>
          <a:xfrm>
            <a:off x="1245140" y="5208821"/>
            <a:ext cx="9727660" cy="123431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15000"/>
              </a:lnSpc>
              <a:spcAft>
                <a:spcPts val="800"/>
              </a:spcAft>
            </a:pP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 5</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the bottom of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Summary</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panel on the right side of the screen choose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Launch instance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View all instances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88240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CF995B-63DB-307C-41E1-4B07029A0934}"/>
              </a:ext>
            </a:extLst>
          </p:cNvPr>
          <p:cNvSpPr txBox="1"/>
          <p:nvPr/>
        </p:nvSpPr>
        <p:spPr>
          <a:xfrm>
            <a:off x="1060315" y="301557"/>
            <a:ext cx="10856068" cy="22499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Wait until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shows </a:t>
            </a:r>
            <a:r>
              <a:rPr lang="en-US" sz="2000" i="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2/2 checks passed</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in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Status check</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column.</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Web Server 1</a:t>
            </a:r>
            <a:r>
              <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IPv4 DNS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shown in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tab at the bottom of the page.</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Open a new web browser tab, paste the </a:t>
            </a:r>
            <a:r>
              <a:rPr lang="en-US" sz="20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DNS</a:t>
            </a: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value and press Enter.</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Aft>
                <a:spcPts val="800"/>
              </a:spcAft>
              <a:buFont typeface="Arial" pitchFamily="34" charset="0"/>
              <a:buChar char="•"/>
              <a:tabLst>
                <a:tab pos="457200" algn="l"/>
              </a:tabLst>
            </a:pPr>
            <a:r>
              <a:rPr lang="en-US"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You should see a web page displaying the AWS logo and instance meta-data values.</a:t>
            </a:r>
            <a:endParaRPr lang="en-I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23F2E0-5814-647A-6E7A-50923126C92C}"/>
              </a:ext>
            </a:extLst>
          </p:cNvPr>
          <p:cNvPicPr>
            <a:picLocks noChangeAspect="1"/>
          </p:cNvPicPr>
          <p:nvPr/>
        </p:nvPicPr>
        <p:blipFill>
          <a:blip r:embed="rId2"/>
          <a:stretch>
            <a:fillRect/>
          </a:stretch>
        </p:blipFill>
        <p:spPr>
          <a:xfrm>
            <a:off x="2743862" y="3429000"/>
            <a:ext cx="5731510" cy="2437765"/>
          </a:xfrm>
          <a:prstGeom prst="rect">
            <a:avLst/>
          </a:prstGeom>
        </p:spPr>
      </p:pic>
    </p:spTree>
    <p:extLst>
      <p:ext uri="{BB962C8B-B14F-4D97-AF65-F5344CB8AC3E}">
        <p14:creationId xmlns:p14="http://schemas.microsoft.com/office/powerpoint/2010/main" val="1168739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83EF75B1-82F1-FCEB-457C-FF22D65A2FC6}"/>
              </a:ext>
            </a:extLst>
          </p:cNvPr>
          <p:cNvSpPr txBox="1"/>
          <p:nvPr/>
        </p:nvSpPr>
        <p:spPr>
          <a:xfrm>
            <a:off x="1229360" y="104795"/>
            <a:ext cx="11308080" cy="538609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dirty="0">
                <a:solidFill>
                  <a:schemeClr val="bg1"/>
                </a:solidFill>
                <a:latin typeface="Times New Roman" panose="02020603050405020304" pitchFamily="18" charset="0"/>
                <a:cs typeface="Times New Roman" panose="02020603050405020304" pitchFamily="18" charset="0"/>
              </a:rPr>
              <a:t>                                </a:t>
            </a:r>
            <a:r>
              <a:rPr lang="en-IN" sz="2400" b="1" dirty="0">
                <a:solidFill>
                  <a:schemeClr val="bg1"/>
                </a:solidFill>
                <a:latin typeface="Times New Roman" panose="02020603050405020304" pitchFamily="18" charset="0"/>
                <a:cs typeface="Times New Roman" panose="02020603050405020304" pitchFamily="18" charset="0"/>
              </a:rPr>
              <a:t>Lab 3 : Introduction to Amazon EC2</a:t>
            </a:r>
          </a:p>
          <a:p>
            <a:r>
              <a:rPr lang="en-IN" sz="2000" dirty="0">
                <a:solidFill>
                  <a:schemeClr val="bg1"/>
                </a:solidFill>
                <a:latin typeface="Times New Roman" panose="02020603050405020304" pitchFamily="18" charset="0"/>
                <a:cs typeface="Times New Roman" panose="02020603050405020304" pitchFamily="18" charset="0"/>
              </a:rPr>
              <a:t>Step-1:</a:t>
            </a:r>
          </a:p>
          <a:p>
            <a:r>
              <a:rPr lang="en-IN" sz="2000" dirty="0">
                <a:solidFill>
                  <a:schemeClr val="bg1"/>
                </a:solidFill>
                <a:latin typeface="Times New Roman" panose="02020603050405020304" pitchFamily="18" charset="0"/>
                <a:cs typeface="Times New Roman" panose="02020603050405020304" pitchFamily="18" charset="0"/>
              </a:rPr>
              <a:t>In the AWS Management Console choose Services, choose Compute and then choose EC2.</a:t>
            </a:r>
          </a:p>
          <a:p>
            <a:r>
              <a:rPr lang="en-IN" sz="2000" dirty="0">
                <a:solidFill>
                  <a:schemeClr val="bg1"/>
                </a:solidFill>
                <a:latin typeface="Times New Roman" panose="02020603050405020304" pitchFamily="18" charset="0"/>
                <a:cs typeface="Times New Roman" panose="02020603050405020304" pitchFamily="18" charset="0"/>
              </a:rPr>
              <a:t>Step-2:</a:t>
            </a:r>
          </a:p>
          <a:p>
            <a:r>
              <a:rPr lang="en-IN" sz="2000" dirty="0">
                <a:solidFill>
                  <a:schemeClr val="bg1"/>
                </a:solidFill>
                <a:latin typeface="Times New Roman" panose="02020603050405020304" pitchFamily="18" charset="0"/>
                <a:cs typeface="Times New Roman" panose="02020603050405020304" pitchFamily="18" charset="0"/>
              </a:rPr>
              <a:t>Choose the Launch instance menu and select Launch instance.</a:t>
            </a:r>
          </a:p>
          <a:p>
            <a:r>
              <a:rPr lang="en-IN" sz="2000" dirty="0">
                <a:solidFill>
                  <a:schemeClr val="bg1"/>
                </a:solidFill>
                <a:latin typeface="Times New Roman" panose="02020603050405020304" pitchFamily="18" charset="0"/>
                <a:cs typeface="Times New Roman" panose="02020603050405020304" pitchFamily="18" charset="0"/>
              </a:rPr>
              <a:t>Step-3:</a:t>
            </a:r>
          </a:p>
          <a:p>
            <a:r>
              <a:rPr lang="en-IN" sz="2000" dirty="0">
                <a:solidFill>
                  <a:schemeClr val="bg1"/>
                </a:solidFill>
                <a:latin typeface="Times New Roman" panose="02020603050405020304" pitchFamily="18" charset="0"/>
                <a:cs typeface="Times New Roman" panose="02020603050405020304" pitchFamily="18" charset="0"/>
              </a:rPr>
              <a:t>Give the instance the name as you prefer(</a:t>
            </a:r>
            <a:r>
              <a:rPr lang="en-IN" sz="2000" dirty="0" err="1">
                <a:solidFill>
                  <a:schemeClr val="bg1"/>
                </a:solidFill>
                <a:latin typeface="Times New Roman" panose="02020603050405020304" pitchFamily="18" charset="0"/>
                <a:cs typeface="Times New Roman" panose="02020603050405020304" pitchFamily="18" charset="0"/>
              </a:rPr>
              <a:t>eg:user</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Step-4:</a:t>
            </a:r>
          </a:p>
          <a:p>
            <a:r>
              <a:rPr lang="en-IN" sz="2000" dirty="0">
                <a:solidFill>
                  <a:schemeClr val="bg1"/>
                </a:solidFill>
                <a:latin typeface="Times New Roman" panose="02020603050405020304" pitchFamily="18" charset="0"/>
                <a:cs typeface="Times New Roman" panose="02020603050405020304" pitchFamily="18" charset="0"/>
              </a:rPr>
              <a:t>Choose AMI as your preference.</a:t>
            </a:r>
          </a:p>
          <a:p>
            <a:r>
              <a:rPr lang="en-IN" sz="2000" dirty="0">
                <a:solidFill>
                  <a:schemeClr val="bg1"/>
                </a:solidFill>
                <a:latin typeface="Times New Roman" panose="02020603050405020304" pitchFamily="18" charset="0"/>
                <a:cs typeface="Times New Roman" panose="02020603050405020304" pitchFamily="18" charset="0"/>
              </a:rPr>
              <a:t>Step-5:</a:t>
            </a:r>
          </a:p>
          <a:p>
            <a:r>
              <a:rPr lang="en-IN" sz="2000" dirty="0">
                <a:solidFill>
                  <a:schemeClr val="bg1"/>
                </a:solidFill>
                <a:latin typeface="Times New Roman" panose="02020603050405020304" pitchFamily="18" charset="0"/>
                <a:cs typeface="Times New Roman" panose="02020603050405020304" pitchFamily="18" charset="0"/>
              </a:rPr>
              <a:t>In the Instance type panel, keep the default t2.micro selected.</a:t>
            </a:r>
          </a:p>
          <a:p>
            <a:r>
              <a:rPr lang="en-IN" sz="2000" dirty="0">
                <a:solidFill>
                  <a:schemeClr val="bg1"/>
                </a:solidFill>
                <a:latin typeface="Times New Roman" panose="02020603050405020304" pitchFamily="18" charset="0"/>
                <a:cs typeface="Times New Roman" panose="02020603050405020304" pitchFamily="18" charset="0"/>
              </a:rPr>
              <a:t>Step-6:</a:t>
            </a:r>
          </a:p>
          <a:p>
            <a:r>
              <a:rPr lang="en-IN" sz="2000" dirty="0">
                <a:solidFill>
                  <a:schemeClr val="bg1"/>
                </a:solidFill>
                <a:latin typeface="Times New Roman" panose="02020603050405020304" pitchFamily="18" charset="0"/>
                <a:cs typeface="Times New Roman" panose="02020603050405020304" pitchFamily="18" charset="0"/>
              </a:rPr>
              <a:t>For Key pair name - required, choose </a:t>
            </a:r>
            <a:r>
              <a:rPr lang="en-IN" sz="2000" dirty="0" err="1">
                <a:solidFill>
                  <a:schemeClr val="bg1"/>
                </a:solidFill>
                <a:latin typeface="Times New Roman" panose="02020603050405020304" pitchFamily="18" charset="0"/>
                <a:cs typeface="Times New Roman" panose="02020603050405020304" pitchFamily="18" charset="0"/>
              </a:rPr>
              <a:t>vockey</a:t>
            </a:r>
            <a:r>
              <a:rPr lang="en-IN" sz="2000" dirty="0">
                <a:solidFill>
                  <a:schemeClr val="bg1"/>
                </a:solidFill>
                <a:latin typeface="Times New Roman" panose="02020603050405020304" pitchFamily="18" charset="0"/>
                <a:cs typeface="Times New Roman" panose="02020603050405020304" pitchFamily="18" charset="0"/>
              </a:rPr>
              <a:t>.</a:t>
            </a:r>
          </a:p>
          <a:p>
            <a:r>
              <a:rPr lang="en-IN" sz="2000" dirty="0">
                <a:solidFill>
                  <a:schemeClr val="bg1"/>
                </a:solidFill>
                <a:latin typeface="Times New Roman" panose="02020603050405020304" pitchFamily="18" charset="0"/>
                <a:cs typeface="Times New Roman" panose="02020603050405020304" pitchFamily="18" charset="0"/>
              </a:rPr>
              <a:t>Step-7:</a:t>
            </a:r>
          </a:p>
          <a:p>
            <a:r>
              <a:rPr lang="en-IN" sz="2000" dirty="0">
                <a:solidFill>
                  <a:schemeClr val="bg1"/>
                </a:solidFill>
                <a:latin typeface="Times New Roman" panose="02020603050405020304" pitchFamily="18" charset="0"/>
                <a:cs typeface="Times New Roman" panose="02020603050405020304" pitchFamily="18" charset="0"/>
              </a:rPr>
              <a:t>Next to Network settings, choose Edit. For VPC, select Lab VPC.</a:t>
            </a:r>
          </a:p>
          <a:p>
            <a:endParaRPr lang="en-IN" sz="2000" dirty="0">
              <a:solidFill>
                <a:schemeClr val="bg1"/>
              </a:solidFill>
              <a:latin typeface="Times New Roman" panose="02020603050405020304" pitchFamily="18" charset="0"/>
              <a:cs typeface="Times New Roman" panose="02020603050405020304" pitchFamily="18" charset="0"/>
            </a:endParaRPr>
          </a:p>
          <a:p>
            <a:endParaRPr lang="en-IN" sz="2000" dirty="0">
              <a:solidFill>
                <a:schemeClr val="bg1"/>
              </a:solidFill>
              <a:latin typeface="Times New Roman" panose="02020603050405020304" pitchFamily="18" charset="0"/>
              <a:cs typeface="Times New Roman" panose="02020603050405020304" pitchFamily="18" charset="0"/>
            </a:endParaRPr>
          </a:p>
        </p:txBody>
      </p:sp>
      <p:sp>
        <p:nvSpPr>
          <p:cNvPr id="30" name="Rectangle 26">
            <a:extLst>
              <a:ext uri="{FF2B5EF4-FFF2-40B4-BE49-F238E27FC236}">
                <a16:creationId xmlns:a16="http://schemas.microsoft.com/office/drawing/2014/main" id="{9AF8B327-60D0-5B21-0DCA-4F0E21A6B0BF}"/>
              </a:ext>
            </a:extLst>
          </p:cNvPr>
          <p:cNvSpPr>
            <a:spLocks noChangeArrowheads="1"/>
          </p:cNvSpPr>
          <p:nvPr/>
        </p:nvSpPr>
        <p:spPr bwMode="auto">
          <a:xfrm>
            <a:off x="1229360" y="4767611"/>
            <a:ext cx="863974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Step-8:</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Firewall (security groups)</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Create security group</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configure:</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group name: </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 security group</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Description:</a:t>
            </a:r>
            <a:r>
              <a:rPr kumimoji="0" lang="en-US" altLang="en-US" sz="2000" b="0"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Security group for my user server</a:t>
            </a:r>
            <a:endParaRPr kumimoji="0" lang="en-US" altLang="en-US" sz="2000" b="0"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916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DA180A-2E35-159D-4B06-95F7BC5BEE22}"/>
              </a:ext>
            </a:extLst>
          </p:cNvPr>
          <p:cNvSpPr txBox="1"/>
          <p:nvPr/>
        </p:nvSpPr>
        <p:spPr>
          <a:xfrm>
            <a:off x="1097280" y="204207"/>
            <a:ext cx="10495280" cy="6014275"/>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Step-9:</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Under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Inbound security group rules</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notice that one rule exists.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Remove</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this rule.</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Step-10:</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the </a:t>
            </a:r>
            <a:r>
              <a:rPr lang="en-IN" sz="2000" i="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Configure storage</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section, keep the default settings.</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Step-11:</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Expand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Advanced details</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For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Termination protection</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select </a:t>
            </a:r>
            <a:r>
              <a:rPr lang="en-IN" sz="2000" b="1"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Enable</a:t>
            </a: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Copy the given code in the User Data Field:</a:t>
            </a: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#!/bin/bash</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yum -y install httpd</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 enable httpd</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systemctl start httpd</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kern="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echo '&lt;html&gt;&lt;h1&gt;Hello From Your Web Server!&lt;/h1&gt;&lt;/html&gt;' &gt; /var/www/html/index.html</a:t>
            </a:r>
            <a:endPar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pPr>
              <a:lnSpc>
                <a:spcPct val="107000"/>
              </a:lnSpc>
              <a:spcAft>
                <a:spcPts val="800"/>
              </a:spcAft>
            </a:pPr>
            <a:r>
              <a:rPr lang="en-IN" sz="20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Step-12:Click Launch Instance</a:t>
            </a:r>
          </a:p>
        </p:txBody>
      </p:sp>
    </p:spTree>
    <p:extLst>
      <p:ext uri="{BB962C8B-B14F-4D97-AF65-F5344CB8AC3E}">
        <p14:creationId xmlns:p14="http://schemas.microsoft.com/office/powerpoint/2010/main" val="1307077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6033AC-EF4A-D11E-FA98-7DDA4D803E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6365" y="0"/>
            <a:ext cx="2209800" cy="3800475"/>
          </a:xfrm>
          <a:prstGeom prst="rect">
            <a:avLst/>
          </a:prstGeom>
        </p:spPr>
      </p:pic>
      <p:pic>
        <p:nvPicPr>
          <p:cNvPr id="3" name="Picture 2">
            <a:extLst>
              <a:ext uri="{FF2B5EF4-FFF2-40B4-BE49-F238E27FC236}">
                <a16:creationId xmlns:a16="http://schemas.microsoft.com/office/drawing/2014/main" id="{DA6CC014-06AA-6EBB-DE6C-D45574E9904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0845" y="0"/>
            <a:ext cx="2266950" cy="3610610"/>
          </a:xfrm>
          <a:prstGeom prst="rect">
            <a:avLst/>
          </a:prstGeom>
        </p:spPr>
      </p:pic>
      <p:pic>
        <p:nvPicPr>
          <p:cNvPr id="4" name="Picture 3">
            <a:extLst>
              <a:ext uri="{FF2B5EF4-FFF2-40B4-BE49-F238E27FC236}">
                <a16:creationId xmlns:a16="http://schemas.microsoft.com/office/drawing/2014/main" id="{3701D01D-BB19-0123-E2C9-E498C076A1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2790" y="329564"/>
            <a:ext cx="4341495" cy="2320925"/>
          </a:xfrm>
          <a:prstGeom prst="rect">
            <a:avLst/>
          </a:prstGeom>
        </p:spPr>
      </p:pic>
      <p:sp>
        <p:nvSpPr>
          <p:cNvPr id="6" name="TextBox 5">
            <a:extLst>
              <a:ext uri="{FF2B5EF4-FFF2-40B4-BE49-F238E27FC236}">
                <a16:creationId xmlns:a16="http://schemas.microsoft.com/office/drawing/2014/main" id="{BB931930-D8A5-9476-59AD-75885F4BE4BB}"/>
              </a:ext>
            </a:extLst>
          </p:cNvPr>
          <p:cNvSpPr txBox="1"/>
          <p:nvPr/>
        </p:nvSpPr>
        <p:spPr>
          <a:xfrm>
            <a:off x="1158240" y="3863219"/>
            <a:ext cx="9637395" cy="2894254"/>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Step-13:</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Wait for your instance to display the following: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State:</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Running.</a:t>
            </a:r>
            <a:r>
              <a:rPr lang="en-IN" sz="2000" b="1" kern="0" err="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Status Checks:</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2/2 checks passed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Step-14:</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Status checks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Step-15:</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Monitoring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6846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3AAAF0-6EA9-B3D2-1200-60288CC69587}"/>
              </a:ext>
            </a:extLst>
          </p:cNvPr>
          <p:cNvSpPr txBox="1"/>
          <p:nvPr/>
        </p:nvSpPr>
        <p:spPr>
          <a:xfrm>
            <a:off x="1026160" y="177144"/>
            <a:ext cx="10180320" cy="235974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Step-16:</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Actions menu towards the top of the console,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system log</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Step-17:</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Scroll through the output and note that the HTTP package was installed from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user data</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that you added when you created the instance.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6566BA5-2377-482C-73AA-68435ADB7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160" y="2282190"/>
            <a:ext cx="5308600" cy="2293620"/>
          </a:xfrm>
          <a:prstGeom prst="rect">
            <a:avLst/>
          </a:prstGeom>
        </p:spPr>
      </p:pic>
      <p:sp>
        <p:nvSpPr>
          <p:cNvPr id="6" name="TextBox 5">
            <a:extLst>
              <a:ext uri="{FF2B5EF4-FFF2-40B4-BE49-F238E27FC236}">
                <a16:creationId xmlns:a16="http://schemas.microsoft.com/office/drawing/2014/main" id="{D14BABB9-B1F6-4594-FD8C-1C0BA7A45459}"/>
              </a:ext>
            </a:extLst>
          </p:cNvPr>
          <p:cNvSpPr txBox="1"/>
          <p:nvPr/>
        </p:nvSpPr>
        <p:spPr>
          <a:xfrm>
            <a:off x="941070" y="4849427"/>
            <a:ext cx="9568180" cy="14959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Step-18: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a:t>
            </a:r>
            <a:r>
              <a:rPr lang="en-IN" sz="2000" b="1" kern="10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err="1">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.Ensure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Then, in the Actions menu,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Monitor and troubleshoot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Get instance screenshot</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Cancel</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Step-19: Ensure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is still selected. 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Details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tab.Copy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Public IPv4 address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of your instance to your clipboard.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6976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BC967-69F0-DEB8-B0BD-81C0999C4EE4}"/>
              </a:ext>
            </a:extLst>
          </p:cNvPr>
          <p:cNvSpPr txBox="1"/>
          <p:nvPr/>
        </p:nvSpPr>
        <p:spPr>
          <a:xfrm>
            <a:off x="955040" y="1"/>
            <a:ext cx="10312400" cy="725002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Step-20:</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Open a new tab in your web browser, paste the IP address you just copied, then press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Enter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Step-21:Keep the browser tab open, but return to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Console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 </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left navigation pane,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Security Groups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 security group</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Step-22:</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Inbound rules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tab.</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Edit inbound rules, select Add rule and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HTTP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Source: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Anywhere-IPv4</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Save rules</a:t>
            </a: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Step-23: On the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EC2 Management Console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in the left navigation pane, choose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Instances</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Web Server</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should already be selected.</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the Instance State menu, select </a:t>
            </a:r>
            <a:r>
              <a:rPr lang="en-IN" sz="2000" b="1"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Stop instance</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Step-24:</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 the Actions menu, select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settings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Change instance 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then configure: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Instance Type:</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i="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t2.small</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Choose Apply</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0716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9F264E-883E-C7D7-3373-B7FB70FD4296}"/>
              </a:ext>
            </a:extLst>
          </p:cNvPr>
          <p:cNvSpPr txBox="1"/>
          <p:nvPr/>
        </p:nvSpPr>
        <p:spPr>
          <a:xfrm>
            <a:off x="579120" y="1"/>
            <a:ext cx="11694160" cy="686341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a:solidFill>
                  <a:srgbClr val="333333"/>
                </a:solidFill>
                <a:effectLst/>
                <a:latin typeface="Times New Roman" panose="02020603050405020304" pitchFamily="18" charset="0"/>
                <a:ea typeface="Times New Roman" panose="02020603050405020304" pitchFamily="18" charset="0"/>
              </a:rPr>
              <a:t>Step-25:</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With the Web Server instance still selected, choose the </a:t>
            </a:r>
            <a:r>
              <a:rPr lang="en-IN" sz="2000" b="1">
                <a:solidFill>
                  <a:srgbClr val="333333"/>
                </a:solidFill>
                <a:effectLst/>
                <a:latin typeface="Times New Roman" panose="02020603050405020304" pitchFamily="18" charset="0"/>
                <a:ea typeface="Times New Roman" panose="02020603050405020304" pitchFamily="18" charset="0"/>
              </a:rPr>
              <a:t>Storage</a:t>
            </a:r>
            <a:r>
              <a:rPr lang="en-IN" sz="2000">
                <a:solidFill>
                  <a:srgbClr val="333333"/>
                </a:solidFill>
                <a:effectLst/>
                <a:latin typeface="Times New Roman" panose="02020603050405020304" pitchFamily="18" charset="0"/>
                <a:ea typeface="Times New Roman" panose="02020603050405020304" pitchFamily="18" charset="0"/>
              </a:rPr>
              <a:t> tab, select the name of the Volume ID, then select the checkbox next to the volume that displays.In the Actions menu, select </a:t>
            </a:r>
            <a:r>
              <a:rPr lang="en-IN" sz="2000" b="1">
                <a:solidFill>
                  <a:srgbClr val="333333"/>
                </a:solidFill>
                <a:effectLst/>
                <a:latin typeface="Times New Roman" panose="02020603050405020304" pitchFamily="18" charset="0"/>
                <a:ea typeface="Times New Roman" panose="02020603050405020304" pitchFamily="18" charset="0"/>
              </a:rPr>
              <a:t>Modify volume</a:t>
            </a:r>
            <a:r>
              <a:rPr lang="en-IN" sz="2000">
                <a:solidFill>
                  <a:srgbClr val="333333"/>
                </a:solidFill>
                <a:effectLst/>
                <a:latin typeface="Times New Roman" panose="02020603050405020304" pitchFamily="18" charset="0"/>
                <a:ea typeface="Times New Roman" panose="02020603050405020304" pitchFamily="18" charset="0"/>
              </a:rPr>
              <a:t>. Change the volume size from 8 gib to 10gib </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Step-26:</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left navigation pane, choose </a:t>
            </a:r>
            <a:r>
              <a:rPr lang="en-IN" sz="2000" b="1" err="1">
                <a:solidFill>
                  <a:srgbClr val="333333"/>
                </a:solidFill>
                <a:effectLst/>
                <a:latin typeface="Times New Roman" panose="02020603050405020304" pitchFamily="18" charset="0"/>
                <a:ea typeface="Times New Roman" panose="02020603050405020304" pitchFamily="18" charset="0"/>
              </a:rPr>
              <a:t>Instances</a:t>
            </a:r>
            <a:r>
              <a:rPr lang="en-IN" sz="2000" err="1">
                <a:solidFill>
                  <a:srgbClr val="333333"/>
                </a:solidFill>
                <a:effectLst/>
                <a:latin typeface="Times New Roman" panose="02020603050405020304" pitchFamily="18" charset="0"/>
                <a:ea typeface="Times New Roman" panose="02020603050405020304" pitchFamily="18" charset="0"/>
              </a:rPr>
              <a:t>.Select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Start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Step-27:</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rPr>
              <a:t>Limits</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From the </a:t>
            </a:r>
            <a:r>
              <a:rPr lang="en-IN" sz="2000" b="1">
                <a:solidFill>
                  <a:srgbClr val="333333"/>
                </a:solidFill>
                <a:effectLst/>
                <a:latin typeface="Times New Roman" panose="02020603050405020304" pitchFamily="18" charset="0"/>
                <a:ea typeface="Times New Roman" panose="02020603050405020304" pitchFamily="18" charset="0"/>
              </a:rPr>
              <a:t>All limits</a:t>
            </a:r>
            <a:r>
              <a:rPr lang="en-IN" sz="2000">
                <a:solidFill>
                  <a:srgbClr val="333333"/>
                </a:solidFill>
                <a:effectLst/>
                <a:latin typeface="Times New Roman" panose="02020603050405020304" pitchFamily="18" charset="0"/>
                <a:ea typeface="Times New Roman" panose="02020603050405020304" pitchFamily="18" charset="0"/>
              </a:rPr>
              <a:t> drop down list, choose </a:t>
            </a:r>
            <a:r>
              <a:rPr lang="en-IN" sz="2000" b="1">
                <a:solidFill>
                  <a:srgbClr val="333333"/>
                </a:solidFill>
                <a:effectLst/>
                <a:latin typeface="Times New Roman" panose="02020603050405020304" pitchFamily="18" charset="0"/>
                <a:ea typeface="Times New Roman" panose="02020603050405020304" pitchFamily="18" charset="0"/>
              </a:rPr>
              <a:t>Running instances</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Step-28:In left navigation pane, choose </a:t>
            </a:r>
            <a:r>
              <a:rPr lang="en-IN" sz="2000" b="1" err="1">
                <a:solidFill>
                  <a:srgbClr val="333333"/>
                </a:solidFill>
                <a:effectLst/>
                <a:latin typeface="Times New Roman" panose="02020603050405020304" pitchFamily="18" charset="0"/>
                <a:ea typeface="Times New Roman" panose="02020603050405020304" pitchFamily="18" charset="0"/>
              </a:rPr>
              <a:t>Instances</a:t>
            </a:r>
            <a:r>
              <a:rPr lang="en-IN" sz="2000" err="1">
                <a:solidFill>
                  <a:srgbClr val="333333"/>
                </a:solidFill>
                <a:effectLst/>
                <a:latin typeface="Times New Roman" panose="02020603050405020304" pitchFamily="18" charset="0"/>
                <a:ea typeface="Times New Roman" panose="02020603050405020304" pitchFamily="18" charset="0"/>
              </a:rPr>
              <a:t>.Select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 and 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Terminate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Then choose Terminate</a:t>
            </a:r>
          </a:p>
          <a:p>
            <a:r>
              <a:rPr lang="en-IN" sz="2000">
                <a:solidFill>
                  <a:srgbClr val="333333"/>
                </a:solidFill>
                <a:effectLst/>
                <a:latin typeface="Times New Roman" panose="02020603050405020304" pitchFamily="18" charset="0"/>
                <a:ea typeface="Times New Roman" panose="02020603050405020304" pitchFamily="18" charset="0"/>
              </a:rPr>
              <a:t>Step-29:</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In the Actions menu, select </a:t>
            </a:r>
            <a:r>
              <a:rPr lang="en-IN" sz="2000" b="1">
                <a:solidFill>
                  <a:srgbClr val="333333"/>
                </a:solidFill>
                <a:effectLst/>
                <a:latin typeface="Times New Roman" panose="02020603050405020304" pitchFamily="18" charset="0"/>
                <a:ea typeface="Times New Roman" panose="02020603050405020304" pitchFamily="18" charset="0"/>
              </a:rPr>
              <a:t>Instance settings</a:t>
            </a:r>
            <a:r>
              <a:rPr lang="en-IN" sz="2000">
                <a:solidFill>
                  <a:srgbClr val="333333"/>
                </a:solidFill>
                <a:effectLst/>
                <a:latin typeface="Times New Roman" panose="02020603050405020304" pitchFamily="18" charset="0"/>
                <a:ea typeface="Times New Roman" panose="02020603050405020304" pitchFamily="18" charset="0"/>
              </a:rPr>
              <a:t> </a:t>
            </a:r>
            <a:r>
              <a:rPr lang="en-IN" sz="2000" b="1">
                <a:solidFill>
                  <a:srgbClr val="333333"/>
                </a:solidFill>
                <a:effectLst/>
                <a:latin typeface="Times New Roman" panose="02020603050405020304" pitchFamily="18" charset="0"/>
                <a:ea typeface="Times New Roman" panose="02020603050405020304" pitchFamily="18" charset="0"/>
              </a:rPr>
              <a:t>Change termination protection</a:t>
            </a:r>
            <a:r>
              <a:rPr lang="en-IN" sz="2000">
                <a:solidFill>
                  <a:srgbClr val="333333"/>
                </a:solidFill>
                <a:effectLst/>
                <a:latin typeface="Times New Roman" panose="02020603050405020304" pitchFamily="18" charset="0"/>
                <a:ea typeface="Times New Roman" panose="02020603050405020304" pitchFamily="18" charset="0"/>
              </a:rPr>
              <a:t>. Remove the check next to </a:t>
            </a:r>
            <a:r>
              <a:rPr lang="en-IN" sz="2000" b="1">
                <a:solidFill>
                  <a:srgbClr val="333333"/>
                </a:solidFill>
                <a:effectLst/>
                <a:latin typeface="Times New Roman" panose="02020603050405020304" pitchFamily="18" charset="0"/>
                <a:ea typeface="Times New Roman" panose="02020603050405020304" pitchFamily="18" charset="0"/>
              </a:rPr>
              <a:t>Enable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Choose Save.</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You can now terminate the instance.Select the </a:t>
            </a:r>
            <a:r>
              <a:rPr lang="en-IN" sz="2000" b="1">
                <a:solidFill>
                  <a:srgbClr val="333333"/>
                </a:solidFill>
                <a:effectLst/>
                <a:latin typeface="Times New Roman" panose="02020603050405020304" pitchFamily="18" charset="0"/>
                <a:ea typeface="Times New Roman" panose="02020603050405020304" pitchFamily="18" charset="0"/>
              </a:rPr>
              <a:t>Web Server</a:t>
            </a:r>
            <a:r>
              <a:rPr lang="en-IN" sz="2000">
                <a:solidFill>
                  <a:srgbClr val="333333"/>
                </a:solidFill>
                <a:effectLst/>
                <a:latin typeface="Times New Roman" panose="02020603050405020304" pitchFamily="18" charset="0"/>
                <a:ea typeface="Times New Roman" panose="02020603050405020304" pitchFamily="18" charset="0"/>
              </a:rPr>
              <a:t> instance again and in the Instance state menu, select </a:t>
            </a:r>
            <a:r>
              <a:rPr lang="en-IN" sz="2000" b="1">
                <a:solidFill>
                  <a:srgbClr val="333333"/>
                </a:solidFill>
                <a:effectLst/>
                <a:latin typeface="Times New Roman" panose="02020603050405020304" pitchFamily="18" charset="0"/>
                <a:ea typeface="Times New Roman" panose="02020603050405020304" pitchFamily="18" charset="0"/>
              </a:rPr>
              <a:t>Terminate instance</a:t>
            </a:r>
            <a:r>
              <a:rPr lang="en-IN" sz="2000">
                <a:solidFill>
                  <a:srgbClr val="333333"/>
                </a:solidFill>
                <a:effectLst/>
                <a:latin typeface="Times New Roman" panose="02020603050405020304" pitchFamily="18" charset="0"/>
                <a:ea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Step-30:</a:t>
            </a:r>
            <a:endParaRPr lang="en-IN" sz="2000">
              <a:effectLst/>
              <a:latin typeface="Times New Roman" panose="02020603050405020304" pitchFamily="18" charset="0"/>
              <a:ea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rPr>
              <a:t>Choose Terminate</a:t>
            </a:r>
            <a:endParaRPr lang="en-IN" sz="2000">
              <a:effectLst/>
              <a:latin typeface="Times New Roman" panose="02020603050405020304" pitchFamily="18" charset="0"/>
              <a:ea typeface="Times New Roman" panose="02020603050405020304" pitchFamily="18" charset="0"/>
            </a:endParaRPr>
          </a:p>
          <a:p>
            <a:endParaRPr lang="en-IN"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99452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D9689-7738-CAE6-BFBA-EDEE3857C057}"/>
              </a:ext>
            </a:extLst>
          </p:cNvPr>
          <p:cNvSpPr>
            <a:spLocks noGrp="1"/>
          </p:cNvSpPr>
          <p:nvPr>
            <p:ph type="title"/>
          </p:nvPr>
        </p:nvSpPr>
        <p:spPr>
          <a:xfrm>
            <a:off x="801985" y="1640914"/>
            <a:ext cx="10131425" cy="1456267"/>
          </a:xfrm>
        </p:spPr>
        <p:txBody>
          <a:bodyPr>
            <a:normAutofit/>
          </a:bodyPr>
          <a:lstStyle/>
          <a:p>
            <a:r>
              <a:rPr lang="en-IN" sz="4000" dirty="0">
                <a:solidFill>
                  <a:schemeClr val="bg1"/>
                </a:solidFill>
                <a:latin typeface="Times New Roman" panose="02020603050405020304" pitchFamily="18" charset="0"/>
                <a:cs typeface="Times New Roman" panose="02020603050405020304" pitchFamily="18" charset="0"/>
              </a:rPr>
              <a:t>Create a New EBS Volume</a:t>
            </a:r>
          </a:p>
        </p:txBody>
      </p:sp>
      <p:sp>
        <p:nvSpPr>
          <p:cNvPr id="3" name="Content Placeholder 2">
            <a:extLst>
              <a:ext uri="{FF2B5EF4-FFF2-40B4-BE49-F238E27FC236}">
                <a16:creationId xmlns:a16="http://schemas.microsoft.com/office/drawing/2014/main" id="{45C9C9A9-5CC2-4C0A-4347-AEA4F2C1BB89}"/>
              </a:ext>
            </a:extLst>
          </p:cNvPr>
          <p:cNvSpPr>
            <a:spLocks noGrp="1"/>
          </p:cNvSpPr>
          <p:nvPr>
            <p:ph idx="1"/>
          </p:nvPr>
        </p:nvSpPr>
        <p:spPr/>
        <p:txBody>
          <a:bodyPr/>
          <a:lstStyle/>
          <a:p>
            <a:r>
              <a:rPr lang="en-IN" dirty="0">
                <a:solidFill>
                  <a:schemeClr val="bg1"/>
                </a:solidFill>
                <a:latin typeface="Times New Roman" panose="02020603050405020304" pitchFamily="18" charset="0"/>
                <a:cs typeface="Times New Roman" panose="02020603050405020304" pitchFamily="18" charset="0"/>
              </a:rPr>
              <a:t>On “Services” menu, click EC2.</a:t>
            </a:r>
          </a:p>
        </p:txBody>
      </p:sp>
      <p:pic>
        <p:nvPicPr>
          <p:cNvPr id="5" name="Picture 4">
            <a:extLst>
              <a:ext uri="{FF2B5EF4-FFF2-40B4-BE49-F238E27FC236}">
                <a16:creationId xmlns:a16="http://schemas.microsoft.com/office/drawing/2014/main" id="{C75139A4-688E-74D5-7BB7-6BFB136606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3080061"/>
            <a:ext cx="6522181" cy="3424145"/>
          </a:xfrm>
          <a:prstGeom prst="rect">
            <a:avLst/>
          </a:prstGeom>
        </p:spPr>
      </p:pic>
      <p:sp>
        <p:nvSpPr>
          <p:cNvPr id="6" name="TextBox 5">
            <a:extLst>
              <a:ext uri="{FF2B5EF4-FFF2-40B4-BE49-F238E27FC236}">
                <a16:creationId xmlns:a16="http://schemas.microsoft.com/office/drawing/2014/main" id="{BC0149B7-53D3-CB48-B95F-64094D7E8798}"/>
              </a:ext>
            </a:extLst>
          </p:cNvPr>
          <p:cNvSpPr txBox="1"/>
          <p:nvPr/>
        </p:nvSpPr>
        <p:spPr>
          <a:xfrm>
            <a:off x="3581400" y="762000"/>
            <a:ext cx="4648200" cy="523220"/>
          </a:xfrm>
          <a:prstGeom prst="rect">
            <a:avLst/>
          </a:prstGeom>
          <a:noFill/>
        </p:spPr>
        <p:txBody>
          <a:bodyPr wrap="square" rtlCol="0">
            <a:spAutoFit/>
          </a:bodyPr>
          <a:lstStyle/>
          <a:p>
            <a:r>
              <a:rPr lang="en-US" sz="2800" dirty="0">
                <a:solidFill>
                  <a:schemeClr val="bg1"/>
                </a:solidFill>
                <a:latin typeface="Times New Roman" panose="02020603050405020304" pitchFamily="18" charset="0"/>
                <a:cs typeface="Times New Roman" panose="02020603050405020304" pitchFamily="18" charset="0"/>
              </a:rPr>
              <a:t>Lab 4 :  Working With EBS</a:t>
            </a:r>
          </a:p>
        </p:txBody>
      </p:sp>
    </p:spTree>
    <p:extLst>
      <p:ext uri="{BB962C8B-B14F-4D97-AF65-F5344CB8AC3E}">
        <p14:creationId xmlns:p14="http://schemas.microsoft.com/office/powerpoint/2010/main" val="1900530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5116A1-AE60-4182-250B-6F2BFAFB5A27}"/>
              </a:ext>
            </a:extLst>
          </p:cNvPr>
          <p:cNvSpPr>
            <a:spLocks noGrp="1"/>
          </p:cNvSpPr>
          <p:nvPr>
            <p:ph idx="1"/>
          </p:nvPr>
        </p:nvSpPr>
        <p:spPr>
          <a:xfrm>
            <a:off x="655455" y="360770"/>
            <a:ext cx="10698345" cy="5958478"/>
          </a:xfrm>
        </p:spPr>
        <p:txBody>
          <a:bodyPr/>
          <a:lstStyle/>
          <a:p>
            <a:r>
              <a:rPr lang="en-IN" dirty="0">
                <a:solidFill>
                  <a:schemeClr val="bg1"/>
                </a:solidFill>
                <a:latin typeface="Times New Roman" panose="02020603050405020304" pitchFamily="18" charset="0"/>
                <a:cs typeface="Times New Roman" panose="02020603050405020304" pitchFamily="18" charset="0"/>
              </a:rPr>
              <a:t>choose instances.</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Lab has already been launched.</a:t>
            </a:r>
          </a:p>
          <a:p>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0E0397-6CCB-CE99-F662-6B2620AAE6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32952" y="995464"/>
            <a:ext cx="4906325" cy="2575821"/>
          </a:xfrm>
          <a:prstGeom prst="rect">
            <a:avLst/>
          </a:prstGeom>
        </p:spPr>
      </p:pic>
      <p:pic>
        <p:nvPicPr>
          <p:cNvPr id="7" name="Picture 6">
            <a:extLst>
              <a:ext uri="{FF2B5EF4-FFF2-40B4-BE49-F238E27FC236}">
                <a16:creationId xmlns:a16="http://schemas.microsoft.com/office/drawing/2014/main" id="{8BC8D7D4-40FB-03CB-EDEF-AAB3071A19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3769742"/>
            <a:ext cx="5737253" cy="3012058"/>
          </a:xfrm>
          <a:prstGeom prst="rect">
            <a:avLst/>
          </a:prstGeom>
        </p:spPr>
      </p:pic>
    </p:spTree>
    <p:extLst>
      <p:ext uri="{BB962C8B-B14F-4D97-AF65-F5344CB8AC3E}">
        <p14:creationId xmlns:p14="http://schemas.microsoft.com/office/powerpoint/2010/main" val="4111980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6DD4E0-D7FA-368F-47E1-444E03356C99}"/>
              </a:ext>
            </a:extLst>
          </p:cNvPr>
          <p:cNvSpPr txBox="1"/>
          <p:nvPr/>
        </p:nvSpPr>
        <p:spPr>
          <a:xfrm>
            <a:off x="1429966" y="515566"/>
            <a:ext cx="9659566" cy="533197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457200"/>
            <a:r>
              <a:rPr lang="en-IN" sz="14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3: Sign-In and Test Users</a:t>
            </a:r>
            <a:endParaRPr lang="en-IN" sz="12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1200" kern="10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Paste the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users sign-in</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link into the address bar of your private browser session and press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Enter</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Next, you will sign-in as </a:t>
            </a: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user-1</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who has been hired as your Amazon S3 storage support staff.</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 :</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Sign-in with:</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IAM user name:</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user-1</a:t>
            </a:r>
            <a:endPar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Password:</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Lab-Password1</a:t>
            </a:r>
          </a:p>
          <a:p>
            <a:pPr marL="742950" lvl="1" indent="-285750">
              <a:lnSpc>
                <a:spcPct val="107000"/>
              </a:lnSpc>
              <a:spcAft>
                <a:spcPts val="800"/>
              </a:spcAft>
              <a:buSzPts val="1000"/>
              <a:buFont typeface="Courier New" panose="02070309020205020404" pitchFamily="49" charset="0"/>
              <a:buChar char="o"/>
              <a:tabLst>
                <a:tab pos="914400" algn="l"/>
              </a:tabLst>
            </a:pPr>
            <a:endPar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a:lnSpc>
                <a:spcPct val="107000"/>
              </a:lnSpc>
              <a:spcAft>
                <a:spcPts val="800"/>
              </a:spcAft>
            </a:pP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3 :</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Click sign in</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pPr>
              <a:lnSpc>
                <a:spcPct val="107000"/>
              </a:lnSpc>
              <a:spcAft>
                <a:spcPts val="800"/>
              </a:spcAft>
            </a:pP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4:</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Set New Password.</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pic>
        <p:nvPicPr>
          <p:cNvPr id="3" name="Picture 2">
            <a:extLst>
              <a:ext uri="{FF2B5EF4-FFF2-40B4-BE49-F238E27FC236}">
                <a16:creationId xmlns:a16="http://schemas.microsoft.com/office/drawing/2014/main" id="{36B414B6-09B1-D66D-ADA4-8FD89F75D05C}"/>
              </a:ext>
            </a:extLst>
          </p:cNvPr>
          <p:cNvPicPr>
            <a:picLocks noChangeAspect="1"/>
          </p:cNvPicPr>
          <p:nvPr/>
        </p:nvPicPr>
        <p:blipFill>
          <a:blip r:embed="rId2"/>
          <a:srcRect l="14092" t="8509" r="11589" b="11129"/>
          <a:stretch>
            <a:fillRect/>
          </a:stretch>
        </p:blipFill>
        <p:spPr bwMode="auto">
          <a:xfrm>
            <a:off x="5478782" y="2583119"/>
            <a:ext cx="5610750" cy="33192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14828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E3191F-9AB1-BFE5-483B-75AAD48184A7}"/>
              </a:ext>
            </a:extLst>
          </p:cNvPr>
          <p:cNvSpPr>
            <a:spLocks noGrp="1"/>
          </p:cNvSpPr>
          <p:nvPr>
            <p:ph idx="1"/>
          </p:nvPr>
        </p:nvSpPr>
        <p:spPr>
          <a:xfrm>
            <a:off x="752559" y="396510"/>
            <a:ext cx="10601241" cy="5764269"/>
          </a:xfrm>
        </p:spPr>
        <p:txBody>
          <a:bodyPr/>
          <a:lstStyle/>
          <a:p>
            <a:r>
              <a:rPr lang="en-IN">
                <a:solidFill>
                  <a:schemeClr val="bg1"/>
                </a:solidFill>
                <a:latin typeface="Times New Roman" panose="02020603050405020304" pitchFamily="18" charset="0"/>
                <a:cs typeface="Times New Roman" panose="02020603050405020304" pitchFamily="18" charset="0"/>
              </a:rPr>
              <a:t>choose Volumes. Then choose “Create Volume”.</a:t>
            </a:r>
          </a:p>
          <a:p>
            <a:endParaRPr lang="en-IN">
              <a:solidFill>
                <a:schemeClr val="bg1"/>
              </a:solidFill>
              <a:latin typeface="Times New Roman" panose="02020603050405020304" pitchFamily="18" charset="0"/>
              <a:cs typeface="Times New Roman" panose="02020603050405020304" pitchFamily="18" charset="0"/>
            </a:endParaRPr>
          </a:p>
          <a:p>
            <a:endParaRPr lang="en-IN">
              <a:solidFill>
                <a:schemeClr val="bg1"/>
              </a:solidFill>
              <a:latin typeface="Times New Roman" panose="02020603050405020304" pitchFamily="18" charset="0"/>
              <a:cs typeface="Times New Roman" panose="02020603050405020304" pitchFamily="18" charset="0"/>
            </a:endParaRPr>
          </a:p>
          <a:p>
            <a:endParaRPr lang="en-IN">
              <a:solidFill>
                <a:schemeClr val="bg1"/>
              </a:solidFill>
              <a:latin typeface="Times New Roman" panose="02020603050405020304" pitchFamily="18" charset="0"/>
              <a:cs typeface="Times New Roman" panose="02020603050405020304" pitchFamily="18" charset="0"/>
            </a:endParaRPr>
          </a:p>
          <a:p>
            <a:endParaRPr lang="en-IN">
              <a:solidFill>
                <a:schemeClr val="bg1"/>
              </a:solidFill>
              <a:latin typeface="Times New Roman" panose="02020603050405020304" pitchFamily="18" charset="0"/>
              <a:cs typeface="Times New Roman" panose="02020603050405020304" pitchFamily="18" charset="0"/>
            </a:endParaRPr>
          </a:p>
          <a:p>
            <a:pPr marL="0" indent="0">
              <a:buNone/>
            </a:pPr>
            <a:endParaRPr lang="en-IN">
              <a:solidFill>
                <a:schemeClr val="bg1"/>
              </a:solidFill>
              <a:latin typeface="Times New Roman" panose="02020603050405020304" pitchFamily="18" charset="0"/>
              <a:cs typeface="Times New Roman" panose="02020603050405020304" pitchFamily="18" charset="0"/>
            </a:endParaRPr>
          </a:p>
          <a:p>
            <a:r>
              <a:rPr lang="en-IN">
                <a:solidFill>
                  <a:schemeClr val="bg1"/>
                </a:solidFill>
                <a:latin typeface="Times New Roman" panose="02020603050405020304" pitchFamily="18" charset="0"/>
                <a:cs typeface="Times New Roman" panose="02020603050405020304" pitchFamily="18" charset="0"/>
              </a:rPr>
              <a:t>Configure the volume settings.</a:t>
            </a:r>
          </a:p>
        </p:txBody>
      </p:sp>
      <p:pic>
        <p:nvPicPr>
          <p:cNvPr id="9" name="Picture 8">
            <a:extLst>
              <a:ext uri="{FF2B5EF4-FFF2-40B4-BE49-F238E27FC236}">
                <a16:creationId xmlns:a16="http://schemas.microsoft.com/office/drawing/2014/main" id="{07F717B8-2683-30AF-8EDE-0DF390B92D2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7202" y="820283"/>
            <a:ext cx="4682592" cy="2458361"/>
          </a:xfrm>
          <a:prstGeom prst="rect">
            <a:avLst/>
          </a:prstGeom>
        </p:spPr>
      </p:pic>
      <p:pic>
        <p:nvPicPr>
          <p:cNvPr id="11" name="Picture 10">
            <a:extLst>
              <a:ext uri="{FF2B5EF4-FFF2-40B4-BE49-F238E27FC236}">
                <a16:creationId xmlns:a16="http://schemas.microsoft.com/office/drawing/2014/main" id="{5A768D6E-82E2-783A-B605-C7B860ACA5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3841151"/>
            <a:ext cx="5225527" cy="2743401"/>
          </a:xfrm>
          <a:prstGeom prst="rect">
            <a:avLst/>
          </a:prstGeom>
        </p:spPr>
      </p:pic>
    </p:spTree>
    <p:extLst>
      <p:ext uri="{BB962C8B-B14F-4D97-AF65-F5344CB8AC3E}">
        <p14:creationId xmlns:p14="http://schemas.microsoft.com/office/powerpoint/2010/main" val="3230472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F7124E-74DC-4D04-C44C-CEDAC1D1C9F2}"/>
              </a:ext>
            </a:extLst>
          </p:cNvPr>
          <p:cNvSpPr>
            <a:spLocks noGrp="1"/>
          </p:cNvSpPr>
          <p:nvPr>
            <p:ph idx="1"/>
          </p:nvPr>
        </p:nvSpPr>
        <p:spPr>
          <a:xfrm>
            <a:off x="679731" y="323681"/>
            <a:ext cx="11512269" cy="5853282"/>
          </a:xfrm>
        </p:spPr>
        <p:txBody>
          <a:bodyPr/>
          <a:lstStyle/>
          <a:p>
            <a:pPr>
              <a:buFont typeface="Arial" panose="020B0604020202020204" pitchFamily="34" charset="0"/>
              <a:buChar char="•"/>
            </a:pPr>
            <a:r>
              <a:rPr lang="en-IN" dirty="0">
                <a:solidFill>
                  <a:schemeClr val="bg1"/>
                </a:solidFill>
                <a:latin typeface="Times New Roman" panose="02020603050405020304" pitchFamily="18" charset="0"/>
                <a:cs typeface="Times New Roman" panose="02020603050405020304" pitchFamily="18" charset="0"/>
              </a:rPr>
              <a:t>Add tag and choose “create volume”.</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Volume is created. Select “My Volume” and in the</a:t>
            </a:r>
          </a:p>
          <a:p>
            <a:pPr marL="0" indent="0">
              <a:buNone/>
            </a:pPr>
            <a:r>
              <a:rPr lang="en-IN" dirty="0">
                <a:solidFill>
                  <a:schemeClr val="bg1"/>
                </a:solidFill>
                <a:latin typeface="Times New Roman" panose="02020603050405020304" pitchFamily="18" charset="0"/>
                <a:cs typeface="Times New Roman" panose="02020603050405020304" pitchFamily="18" charset="0"/>
              </a:rPr>
              <a:t> Actions </a:t>
            </a:r>
            <a:r>
              <a:rPr lang="en-IN" dirty="0" err="1">
                <a:solidFill>
                  <a:schemeClr val="bg1"/>
                </a:solidFill>
                <a:latin typeface="Times New Roman" panose="02020603050405020304" pitchFamily="18" charset="0"/>
                <a:cs typeface="Times New Roman" panose="02020603050405020304" pitchFamily="18" charset="0"/>
              </a:rPr>
              <a:t>menu,choose</a:t>
            </a:r>
            <a:r>
              <a:rPr lang="en-IN" dirty="0">
                <a:solidFill>
                  <a:schemeClr val="bg1"/>
                </a:solidFill>
                <a:latin typeface="Times New Roman" panose="02020603050405020304" pitchFamily="18" charset="0"/>
                <a:cs typeface="Times New Roman" panose="02020603050405020304" pitchFamily="18" charset="0"/>
              </a:rPr>
              <a:t> “Attach Volume”.</a:t>
            </a:r>
          </a:p>
        </p:txBody>
      </p:sp>
      <p:pic>
        <p:nvPicPr>
          <p:cNvPr id="5" name="Picture 4">
            <a:extLst>
              <a:ext uri="{FF2B5EF4-FFF2-40B4-BE49-F238E27FC236}">
                <a16:creationId xmlns:a16="http://schemas.microsoft.com/office/drawing/2014/main" id="{35ED6232-7EFA-3968-EF5B-9D0A05F2A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952230"/>
            <a:ext cx="4717657" cy="2476770"/>
          </a:xfrm>
          <a:prstGeom prst="rect">
            <a:avLst/>
          </a:prstGeom>
        </p:spPr>
      </p:pic>
      <p:pic>
        <p:nvPicPr>
          <p:cNvPr id="7" name="Picture 6">
            <a:extLst>
              <a:ext uri="{FF2B5EF4-FFF2-40B4-BE49-F238E27FC236}">
                <a16:creationId xmlns:a16="http://schemas.microsoft.com/office/drawing/2014/main" id="{03AC3E85-2865-6210-731F-906A8880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3891865"/>
            <a:ext cx="5033246" cy="2642454"/>
          </a:xfrm>
          <a:prstGeom prst="rect">
            <a:avLst/>
          </a:prstGeom>
        </p:spPr>
      </p:pic>
    </p:spTree>
    <p:extLst>
      <p:ext uri="{BB962C8B-B14F-4D97-AF65-F5344CB8AC3E}">
        <p14:creationId xmlns:p14="http://schemas.microsoft.com/office/powerpoint/2010/main" val="38037820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FE4AD3-0B3C-D4CD-E38A-C318E080A4ED}"/>
              </a:ext>
            </a:extLst>
          </p:cNvPr>
          <p:cNvSpPr>
            <a:spLocks noGrp="1"/>
          </p:cNvSpPr>
          <p:nvPr>
            <p:ph idx="1"/>
          </p:nvPr>
        </p:nvSpPr>
        <p:spPr>
          <a:xfrm>
            <a:off x="704007" y="331774"/>
            <a:ext cx="10649793" cy="5829005"/>
          </a:xfrm>
        </p:spPr>
        <p:txBody>
          <a:bodyPr/>
          <a:lstStyle/>
          <a:p>
            <a:r>
              <a:rPr lang="en-IN" dirty="0">
                <a:solidFill>
                  <a:schemeClr val="bg1"/>
                </a:solidFill>
                <a:latin typeface="Times New Roman" panose="02020603050405020304" pitchFamily="18" charset="0"/>
                <a:cs typeface="Times New Roman" panose="02020603050405020304" pitchFamily="18" charset="0"/>
              </a:rPr>
              <a:t>Choose the Instance field and choose </a:t>
            </a:r>
          </a:p>
          <a:p>
            <a:pPr marL="0" indent="0">
              <a:buNone/>
            </a:pPr>
            <a:r>
              <a:rPr lang="en-IN" dirty="0">
                <a:solidFill>
                  <a:schemeClr val="bg1"/>
                </a:solidFill>
                <a:latin typeface="Times New Roman" panose="02020603050405020304" pitchFamily="18" charset="0"/>
                <a:cs typeface="Times New Roman" panose="02020603050405020304" pitchFamily="18" charset="0"/>
              </a:rPr>
              <a:t>“Attach Volume”. Then the volume will be in use.</a:t>
            </a:r>
          </a:p>
        </p:txBody>
      </p:sp>
      <p:pic>
        <p:nvPicPr>
          <p:cNvPr id="5" name="Picture 4">
            <a:extLst>
              <a:ext uri="{FF2B5EF4-FFF2-40B4-BE49-F238E27FC236}">
                <a16:creationId xmlns:a16="http://schemas.microsoft.com/office/drawing/2014/main" id="{B737DAAD-5AEC-EBF8-3EA9-9A6E82A8E6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621" y="2133600"/>
            <a:ext cx="6674003" cy="3503852"/>
          </a:xfrm>
          <a:prstGeom prst="rect">
            <a:avLst/>
          </a:prstGeom>
        </p:spPr>
      </p:pic>
    </p:spTree>
    <p:extLst>
      <p:ext uri="{BB962C8B-B14F-4D97-AF65-F5344CB8AC3E}">
        <p14:creationId xmlns:p14="http://schemas.microsoft.com/office/powerpoint/2010/main" val="3528523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BFBB8F-FC79-453D-3418-ED6544C2AB78}"/>
              </a:ext>
            </a:extLst>
          </p:cNvPr>
          <p:cNvSpPr>
            <a:spLocks noGrp="1"/>
          </p:cNvSpPr>
          <p:nvPr>
            <p:ph idx="1"/>
          </p:nvPr>
        </p:nvSpPr>
        <p:spPr>
          <a:xfrm>
            <a:off x="606903" y="380326"/>
            <a:ext cx="10746897" cy="5780453"/>
          </a:xfrm>
        </p:spPr>
        <p:txBody>
          <a:bodyPr/>
          <a:lstStyle/>
          <a:p>
            <a:r>
              <a:rPr lang="en-IN"/>
              <a:t>Redirecting to instructions panel, choose Details and click on Show.</a:t>
            </a:r>
          </a:p>
          <a:p>
            <a:pPr marL="0" indent="0">
              <a:buNone/>
            </a:pPr>
            <a:r>
              <a:rPr lang="en-IN"/>
              <a:t>   Credentials window will open and choose Download PPK button and</a:t>
            </a:r>
          </a:p>
          <a:p>
            <a:pPr marL="0" indent="0">
              <a:buNone/>
            </a:pPr>
            <a:r>
              <a:rPr lang="en-IN"/>
              <a:t>   save the labuser.ppk file.</a:t>
            </a:r>
          </a:p>
        </p:txBody>
      </p:sp>
      <p:pic>
        <p:nvPicPr>
          <p:cNvPr id="5" name="Picture 4">
            <a:extLst>
              <a:ext uri="{FF2B5EF4-FFF2-40B4-BE49-F238E27FC236}">
                <a16:creationId xmlns:a16="http://schemas.microsoft.com/office/drawing/2014/main" id="{0AAA4281-8857-1AE7-33B4-8501C1EC11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120" y="2104264"/>
            <a:ext cx="5566165" cy="2922236"/>
          </a:xfrm>
          <a:prstGeom prst="rect">
            <a:avLst/>
          </a:prstGeom>
        </p:spPr>
      </p:pic>
      <p:pic>
        <p:nvPicPr>
          <p:cNvPr id="7" name="Picture 6">
            <a:extLst>
              <a:ext uri="{FF2B5EF4-FFF2-40B4-BE49-F238E27FC236}">
                <a16:creationId xmlns:a16="http://schemas.microsoft.com/office/drawing/2014/main" id="{80B8DC21-0657-567B-A6C5-CF7A634D67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6941" y="1953347"/>
            <a:ext cx="6141086" cy="3224070"/>
          </a:xfrm>
          <a:prstGeom prst="rect">
            <a:avLst/>
          </a:prstGeom>
        </p:spPr>
      </p:pic>
      <p:pic>
        <p:nvPicPr>
          <p:cNvPr id="9" name="Picture 8">
            <a:extLst>
              <a:ext uri="{FF2B5EF4-FFF2-40B4-BE49-F238E27FC236}">
                <a16:creationId xmlns:a16="http://schemas.microsoft.com/office/drawing/2014/main" id="{AFFFBAFA-81AC-4CF4-9832-629AC324E2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868" y="5676568"/>
            <a:ext cx="2978965" cy="802715"/>
          </a:xfrm>
          <a:prstGeom prst="rect">
            <a:avLst/>
          </a:prstGeom>
        </p:spPr>
      </p:pic>
    </p:spTree>
    <p:extLst>
      <p:ext uri="{BB962C8B-B14F-4D97-AF65-F5344CB8AC3E}">
        <p14:creationId xmlns:p14="http://schemas.microsoft.com/office/powerpoint/2010/main" val="683298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23DC8B-B299-988C-1EE6-4AD877564016}"/>
              </a:ext>
            </a:extLst>
          </p:cNvPr>
          <p:cNvSpPr>
            <a:spLocks noGrp="1"/>
          </p:cNvSpPr>
          <p:nvPr>
            <p:ph idx="1"/>
          </p:nvPr>
        </p:nvSpPr>
        <p:spPr>
          <a:xfrm>
            <a:off x="647363" y="396629"/>
            <a:ext cx="10706437" cy="5739993"/>
          </a:xfrm>
        </p:spPr>
        <p:txBody>
          <a:bodyPr/>
          <a:lstStyle/>
          <a:p>
            <a:pPr marL="0" indent="0">
              <a:buNone/>
            </a:pPr>
            <a:r>
              <a:rPr lang="en-IN" sz="2000" dirty="0">
                <a:solidFill>
                  <a:schemeClr val="bg1"/>
                </a:solidFill>
                <a:latin typeface="Times New Roman" panose="02020603050405020304" pitchFamily="18" charset="0"/>
                <a:cs typeface="Times New Roman" panose="02020603050405020304" pitchFamily="18" charset="0"/>
              </a:rPr>
              <a:t>Now, You will use PuTTY to SSH to Amazon EC2 instances.</a:t>
            </a:r>
          </a:p>
          <a:p>
            <a:pPr marL="0" indent="0">
              <a:buNone/>
            </a:pPr>
            <a:r>
              <a:rPr lang="en-IN" sz="2000" dirty="0">
                <a:solidFill>
                  <a:schemeClr val="bg1"/>
                </a:solidFill>
                <a:latin typeface="Times New Roman" panose="02020603050405020304" pitchFamily="18" charset="0"/>
                <a:cs typeface="Times New Roman" panose="02020603050405020304" pitchFamily="18" charset="0"/>
              </a:rPr>
              <a:t>   Open putty.exe and configure like below:</a:t>
            </a:r>
          </a:p>
          <a:p>
            <a:pPr marL="0" indent="0">
              <a:buNone/>
            </a:pPr>
            <a:endParaRPr lang="en-IN" sz="2000" dirty="0"/>
          </a:p>
        </p:txBody>
      </p:sp>
      <p:sp>
        <p:nvSpPr>
          <p:cNvPr id="5" name="Rectangle 2">
            <a:extLst>
              <a:ext uri="{FF2B5EF4-FFF2-40B4-BE49-F238E27FC236}">
                <a16:creationId xmlns:a16="http://schemas.microsoft.com/office/drawing/2014/main" id="{244A845E-B8A2-D133-B2BF-5E96F1207FA1}"/>
              </a:ext>
            </a:extLst>
          </p:cNvPr>
          <p:cNvSpPr>
            <a:spLocks noChangeArrowheads="1"/>
          </p:cNvSpPr>
          <p:nvPr/>
        </p:nvSpPr>
        <p:spPr bwMode="auto">
          <a:xfrm>
            <a:off x="1724938" y="3442447"/>
            <a:ext cx="5455270" cy="3272610"/>
          </a:xfrm>
          <a:prstGeom prst="rect">
            <a:avLst/>
          </a:prstGeom>
          <a:solidFill>
            <a:srgbClr val="F3F4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Connection.</a:t>
            </a: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200" dirty="0">
                <a:solidFill>
                  <a:srgbClr val="333333"/>
                </a:solidFill>
                <a:latin typeface="Open Sans" panose="020B0606030504020204" pitchFamily="34" charset="0"/>
                <a:cs typeface="Open Sans" panose="020B0606030504020204" pitchFamily="34" charset="0"/>
              </a:rPr>
              <a:t>Set</a:t>
            </a:r>
            <a:r>
              <a:rPr lang="en-US" altLang="en-US" sz="1200" b="1" dirty="0">
                <a:solidFill>
                  <a:srgbClr val="333333"/>
                </a:solidFill>
                <a:latin typeface="Open Sans" panose="020B0606030504020204" pitchFamily="34" charset="0"/>
                <a:cs typeface="Open Sans" panose="020B0606030504020204" pitchFamily="34" charset="0"/>
              </a:rPr>
              <a:t> Seconds between keepalives</a:t>
            </a:r>
            <a:r>
              <a:rPr lang="en-US" altLang="en-US" sz="1200" dirty="0">
                <a:solidFill>
                  <a:srgbClr val="333333"/>
                </a:solidFill>
                <a:latin typeface="Open Sans" panose="020B0606030504020204" pitchFamily="34" charset="0"/>
                <a:cs typeface="Open Sans" panose="020B0606030504020204" pitchFamily="34" charset="0"/>
              </a:rPr>
              <a:t> to </a:t>
            </a:r>
            <a:r>
              <a:rPr lang="en-US" altLang="en-US" sz="1200" b="1" dirty="0">
                <a:solidFill>
                  <a:srgbClr val="333333"/>
                </a:solidFill>
                <a:latin typeface="Open Sans" panose="020B0606030504020204" pitchFamily="34" charset="0"/>
                <a:cs typeface="Open Sans" panose="020B0606030504020204" pitchFamily="34" charset="0"/>
              </a:rPr>
              <a:t>30.</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Session</a:t>
            </a:r>
            <a:endParaRPr lang="en-US" altLang="en-US" sz="1200" b="1" dirty="0">
              <a:solidFill>
                <a:srgbClr val="333333"/>
              </a:solidFill>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Host Name (or IP address):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Paste the </a:t>
            </a:r>
            <a:r>
              <a:rPr kumimoji="0" lang="en-US" altLang="en-US" sz="1200" b="0" i="1"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Public DNS or IPv4 address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of the Lab instance that you noted earlier. </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Back in PuTTY, in the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Connection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list, expand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SSH</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Auth</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and expand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Credentials</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Under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Private key file for authentication: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Browse</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Browse to the </a:t>
            </a:r>
            <a:r>
              <a:rPr kumimoji="0" lang="en-US" altLang="en-US" sz="1200" b="0" i="1" u="none" strike="noStrike" cap="none" normalizeH="0" baseline="0" dirty="0" err="1">
                <a:ln>
                  <a:noFill/>
                </a:ln>
                <a:solidFill>
                  <a:srgbClr val="333333"/>
                </a:solidFill>
                <a:effectLst/>
                <a:latin typeface="Open Sans" panose="020B0606030504020204" pitchFamily="34" charset="0"/>
                <a:cs typeface="Open Sans" panose="020B0606030504020204" pitchFamily="34" charset="0"/>
              </a:rPr>
              <a:t>labsuser.ppk</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file that you downloaded, select it, and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Open</a:t>
            </a:r>
            <a:endPar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Open</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again.</a:t>
            </a:r>
          </a:p>
          <a:p>
            <a:pPr marL="457200" marR="0" lvl="1" indent="0" algn="l" defTabSz="914400" rtl="0" eaLnBrk="0" fontAlgn="base" latinLnBrk="0" hangingPunct="0">
              <a:lnSpc>
                <a:spcPct val="100000"/>
              </a:lnSpc>
              <a:spcBef>
                <a:spcPct val="0"/>
              </a:spcBef>
              <a:spcAft>
                <a:spcPct val="0"/>
              </a:spcAft>
              <a:buClrTx/>
              <a:buSzTx/>
              <a:buFontTx/>
              <a:buChar char="•"/>
            </a:pPr>
            <a:r>
              <a:rPr lang="en-US" altLang="en-US" sz="1200" dirty="0">
                <a:solidFill>
                  <a:srgbClr val="333333"/>
                </a:solidFill>
                <a:latin typeface="Open Sans" panose="020B0606030504020204" pitchFamily="34" charset="0"/>
                <a:cs typeface="Open Sans" panose="020B0606030504020204" pitchFamily="34" charset="0"/>
              </a:rPr>
              <a:t>T</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o trust and connect to the host, choose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Accept</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pP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When prompted </a:t>
            </a:r>
            <a:r>
              <a:rPr kumimoji="0" lang="en-US" altLang="en-US" sz="1200" b="1"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login as</a:t>
            </a:r>
            <a:r>
              <a:rPr kumimoji="0" lang="en-US" altLang="en-US" sz="12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 enter: </a:t>
            </a:r>
            <a:r>
              <a:rPr kumimoji="0" lang="en-US" altLang="en-US" sz="1600" b="0" i="0" u="none" strike="noStrike" cap="none" normalizeH="0" baseline="0" dirty="0">
                <a:ln>
                  <a:noFill/>
                </a:ln>
                <a:solidFill>
                  <a:srgbClr val="333333"/>
                </a:solidFill>
                <a:effectLst/>
                <a:latin typeface="var(--monospace)"/>
                <a:cs typeface="Open Sans" panose="020B0606030504020204" pitchFamily="34" charset="0"/>
              </a:rPr>
              <a:t>ec2-user</a:t>
            </a:r>
            <a:endParaRPr kumimoji="0" lang="en-US" altLang="en-US" sz="1600"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itchFamily="34" charset="0"/>
            </a:endParaRPr>
          </a:p>
        </p:txBody>
      </p:sp>
      <p:pic>
        <p:nvPicPr>
          <p:cNvPr id="9" name="Picture 8">
            <a:extLst>
              <a:ext uri="{FF2B5EF4-FFF2-40B4-BE49-F238E27FC236}">
                <a16:creationId xmlns:a16="http://schemas.microsoft.com/office/drawing/2014/main" id="{96921C21-C3CC-2A18-03CA-631FEE875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0270" y="436970"/>
            <a:ext cx="4638741" cy="4329492"/>
          </a:xfrm>
          <a:prstGeom prst="rect">
            <a:avLst/>
          </a:prstGeom>
        </p:spPr>
      </p:pic>
    </p:spTree>
    <p:extLst>
      <p:ext uri="{BB962C8B-B14F-4D97-AF65-F5344CB8AC3E}">
        <p14:creationId xmlns:p14="http://schemas.microsoft.com/office/powerpoint/2010/main" val="3688359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56477D-E66F-41B4-07AA-A22AB86093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9361" y="1090142"/>
            <a:ext cx="5011838" cy="4677716"/>
          </a:xfrm>
        </p:spPr>
      </p:pic>
      <p:pic>
        <p:nvPicPr>
          <p:cNvPr id="7" name="Picture 6">
            <a:extLst>
              <a:ext uri="{FF2B5EF4-FFF2-40B4-BE49-F238E27FC236}">
                <a16:creationId xmlns:a16="http://schemas.microsoft.com/office/drawing/2014/main" id="{323CC11E-E3E5-A26B-4ADB-FF79551923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268" y="1734639"/>
            <a:ext cx="4699870" cy="2926374"/>
          </a:xfrm>
          <a:prstGeom prst="rect">
            <a:avLst/>
          </a:prstGeom>
        </p:spPr>
      </p:pic>
    </p:spTree>
    <p:extLst>
      <p:ext uri="{BB962C8B-B14F-4D97-AF65-F5344CB8AC3E}">
        <p14:creationId xmlns:p14="http://schemas.microsoft.com/office/powerpoint/2010/main" val="417012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1427E-DE21-E5EB-734D-3AEE56415668}"/>
              </a:ext>
            </a:extLst>
          </p:cNvPr>
          <p:cNvSpPr>
            <a:spLocks noGrp="1"/>
          </p:cNvSpPr>
          <p:nvPr>
            <p:ph idx="1"/>
          </p:nvPr>
        </p:nvSpPr>
        <p:spPr>
          <a:xfrm>
            <a:off x="655455" y="501706"/>
            <a:ext cx="10698345" cy="5675257"/>
          </a:xfrm>
        </p:spPr>
        <p:txBody>
          <a:bodyPr>
            <a:normAutofit/>
          </a:bodyPr>
          <a:lstStyle/>
          <a:p>
            <a:r>
              <a:rPr lang="en-IN" sz="1600">
                <a:solidFill>
                  <a:schemeClr val="bg1"/>
                </a:solidFill>
                <a:latin typeface="Times New Roman" panose="02020603050405020304" pitchFamily="18" charset="0"/>
                <a:cs typeface="Times New Roman" panose="02020603050405020304" pitchFamily="18" charset="0"/>
              </a:rPr>
              <a:t> create and configure your file system.</a:t>
            </a:r>
          </a:p>
          <a:p>
            <a:r>
              <a:rPr lang="en-IN" sz="1600">
                <a:solidFill>
                  <a:schemeClr val="bg1"/>
                </a:solidFill>
                <a:latin typeface="Times New Roman" panose="02020603050405020304" pitchFamily="18" charset="0"/>
                <a:cs typeface="Times New Roman" panose="02020603050405020304" pitchFamily="18" charset="0"/>
              </a:rPr>
              <a:t>In PuTTY, by executing certain commands, you will </a:t>
            </a:r>
          </a:p>
          <a:p>
            <a:pPr marL="0" indent="0">
              <a:buNone/>
            </a:pPr>
            <a:r>
              <a:rPr lang="en-US" sz="1600" b="0" i="0">
                <a:solidFill>
                  <a:schemeClr val="bg1"/>
                </a:solidFill>
                <a:effectLst/>
                <a:latin typeface="Times New Roman" panose="02020603050405020304" pitchFamily="18" charset="0"/>
                <a:cs typeface="Times New Roman" panose="02020603050405020304" pitchFamily="18" charset="0"/>
              </a:rPr>
              <a:t>View the storage available on your instance</a:t>
            </a:r>
            <a:r>
              <a:rPr lang="en-IN" sz="1600">
                <a:solidFill>
                  <a:schemeClr val="bg1"/>
                </a:solidFill>
                <a:latin typeface="Times New Roman" panose="02020603050405020304" pitchFamily="18" charset="0"/>
                <a:cs typeface="Times New Roman" panose="02020603050405020304" pitchFamily="18" charset="0"/>
              </a:rPr>
              <a:t>.</a:t>
            </a:r>
          </a:p>
          <a:p>
            <a:pPr marL="0" indent="0">
              <a:buNone/>
            </a:pPr>
            <a:r>
              <a:rPr lang="en-US" sz="1600" b="0" i="0">
                <a:solidFill>
                  <a:schemeClr val="bg1"/>
                </a:solidFill>
                <a:effectLst/>
                <a:latin typeface="Times New Roman" panose="02020603050405020304" pitchFamily="18" charset="0"/>
                <a:cs typeface="Times New Roman" panose="02020603050405020304" pitchFamily="18" charset="0"/>
              </a:rPr>
              <a:t>Create an ext3 file system on the new volume.</a:t>
            </a:r>
            <a:endParaRPr lang="en-IN" sz="1600" b="0" i="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600" b="0" i="0">
                <a:solidFill>
                  <a:schemeClr val="bg1"/>
                </a:solidFill>
                <a:effectLst/>
                <a:latin typeface="Times New Roman" panose="02020603050405020304" pitchFamily="18" charset="0"/>
                <a:cs typeface="Times New Roman" panose="02020603050405020304" pitchFamily="18" charset="0"/>
              </a:rPr>
              <a:t>Create a directory for mounting the new storage volume.</a:t>
            </a:r>
            <a:endParaRPr lang="en-IN" sz="1600">
              <a:solidFill>
                <a:schemeClr val="bg1"/>
              </a:solidFill>
              <a:latin typeface="Times New Roman" panose="02020603050405020304" pitchFamily="18" charset="0"/>
              <a:cs typeface="Times New Roman" panose="02020603050405020304" pitchFamily="18" charset="0"/>
            </a:endParaRPr>
          </a:p>
          <a:p>
            <a:pPr marL="0" indent="0">
              <a:buNone/>
            </a:pPr>
            <a:r>
              <a:rPr lang="en-IN" sz="1600" b="0" i="0">
                <a:solidFill>
                  <a:schemeClr val="bg1"/>
                </a:solidFill>
                <a:effectLst/>
                <a:latin typeface="Times New Roman" panose="02020603050405020304" pitchFamily="18" charset="0"/>
                <a:cs typeface="Times New Roman" panose="02020603050405020304" pitchFamily="18" charset="0"/>
              </a:rPr>
              <a:t>Mount the new volume.</a:t>
            </a:r>
          </a:p>
          <a:p>
            <a:pPr marL="0" indent="0">
              <a:buNone/>
            </a:pPr>
            <a:r>
              <a:rPr lang="en-US" sz="1600" b="0" i="0">
                <a:solidFill>
                  <a:schemeClr val="bg1"/>
                </a:solidFill>
                <a:effectLst/>
                <a:latin typeface="Times New Roman" panose="02020603050405020304" pitchFamily="18" charset="0"/>
                <a:cs typeface="Times New Roman" panose="02020603050405020304" pitchFamily="18" charset="0"/>
              </a:rPr>
              <a:t>View the configuration file to see the setting on the last line.</a:t>
            </a:r>
            <a:endParaRPr lang="en-IN" sz="1600">
              <a:solidFill>
                <a:schemeClr val="bg1"/>
              </a:solidFill>
              <a:latin typeface="Times New Roman" panose="02020603050405020304" pitchFamily="18" charset="0"/>
              <a:cs typeface="Times New Roman" panose="02020603050405020304" pitchFamily="18" charset="0"/>
            </a:endParaRPr>
          </a:p>
          <a:p>
            <a:pPr marL="0" indent="0">
              <a:buNone/>
            </a:pPr>
            <a:r>
              <a:rPr lang="en-US" sz="1600" b="0" i="0">
                <a:solidFill>
                  <a:schemeClr val="bg1"/>
                </a:solidFill>
                <a:effectLst/>
                <a:latin typeface="Times New Roman" panose="02020603050405020304" pitchFamily="18" charset="0"/>
                <a:cs typeface="Times New Roman" panose="02020603050405020304" pitchFamily="18" charset="0"/>
              </a:rPr>
              <a:t>create a file and add some text to it.</a:t>
            </a:r>
            <a:endParaRPr lang="en-IN" sz="1600" b="0" i="0">
              <a:solidFill>
                <a:schemeClr val="bg1"/>
              </a:solidFill>
              <a:effectLst/>
              <a:latin typeface="Times New Roman" panose="02020603050405020304" pitchFamily="18" charset="0"/>
              <a:cs typeface="Times New Roman" panose="02020603050405020304" pitchFamily="18" charset="0"/>
            </a:endParaRPr>
          </a:p>
          <a:p>
            <a:pPr marL="0" indent="0">
              <a:buNone/>
            </a:pPr>
            <a:r>
              <a:rPr lang="en-US" sz="1600" b="0" i="0">
                <a:solidFill>
                  <a:schemeClr val="bg1"/>
                </a:solidFill>
                <a:effectLst/>
                <a:latin typeface="Times New Roman" panose="02020603050405020304" pitchFamily="18" charset="0"/>
                <a:cs typeface="Times New Roman" panose="02020603050405020304" pitchFamily="18" charset="0"/>
              </a:rPr>
              <a:t>Verify that the text has been written to your volume.</a:t>
            </a:r>
            <a:endParaRPr lang="en-IN" sz="1600">
              <a:solidFill>
                <a:schemeClr val="bg1"/>
              </a:solidFill>
              <a:latin typeface="Times New Roman" panose="02020603050405020304" pitchFamily="18" charset="0"/>
              <a:cs typeface="Times New Roman" panose="02020603050405020304" pitchFamily="18" charset="0"/>
            </a:endParaRPr>
          </a:p>
          <a:p>
            <a:pPr marL="0" indent="0">
              <a:buNone/>
            </a:pPr>
            <a:endParaRPr lang="en-IN" sz="160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F5B845D-DFBE-0615-4038-E5174A0F4C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5277" y="1418890"/>
            <a:ext cx="4871407" cy="2505148"/>
          </a:xfrm>
          <a:prstGeom prst="rect">
            <a:avLst/>
          </a:prstGeom>
        </p:spPr>
      </p:pic>
      <p:pic>
        <p:nvPicPr>
          <p:cNvPr id="7" name="Picture 6">
            <a:extLst>
              <a:ext uri="{FF2B5EF4-FFF2-40B4-BE49-F238E27FC236}">
                <a16:creationId xmlns:a16="http://schemas.microsoft.com/office/drawing/2014/main" id="{A6DC9468-227E-2ED3-548B-7B3DAD1949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326" y="4023450"/>
            <a:ext cx="5319804" cy="2735739"/>
          </a:xfrm>
          <a:prstGeom prst="rect">
            <a:avLst/>
          </a:prstGeom>
        </p:spPr>
      </p:pic>
      <p:pic>
        <p:nvPicPr>
          <p:cNvPr id="9" name="Picture 8">
            <a:extLst>
              <a:ext uri="{FF2B5EF4-FFF2-40B4-BE49-F238E27FC236}">
                <a16:creationId xmlns:a16="http://schemas.microsoft.com/office/drawing/2014/main" id="{2EC55611-E82F-BCCE-AF36-BF82D96130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8173" y="4054295"/>
            <a:ext cx="5259824" cy="2704894"/>
          </a:xfrm>
          <a:prstGeom prst="rect">
            <a:avLst/>
          </a:prstGeom>
        </p:spPr>
      </p:pic>
    </p:spTree>
    <p:extLst>
      <p:ext uri="{BB962C8B-B14F-4D97-AF65-F5344CB8AC3E}">
        <p14:creationId xmlns:p14="http://schemas.microsoft.com/office/powerpoint/2010/main" val="576373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C6382C-1E34-3D92-C948-BD57743EB9C5}"/>
              </a:ext>
            </a:extLst>
          </p:cNvPr>
          <p:cNvSpPr>
            <a:spLocks noGrp="1"/>
          </p:cNvSpPr>
          <p:nvPr>
            <p:ph idx="1"/>
          </p:nvPr>
        </p:nvSpPr>
        <p:spPr>
          <a:xfrm>
            <a:off x="639271" y="461246"/>
            <a:ext cx="10714529" cy="5715717"/>
          </a:xfrm>
        </p:spPr>
        <p:txBody>
          <a:bodyPr/>
          <a:lstStyle/>
          <a:p>
            <a:r>
              <a:rPr lang="en-IN" dirty="0">
                <a:solidFill>
                  <a:schemeClr val="bg1"/>
                </a:solidFill>
                <a:latin typeface="Times New Roman" panose="02020603050405020304" pitchFamily="18" charset="0"/>
                <a:cs typeface="Times New Roman" panose="02020603050405020304" pitchFamily="18" charset="0"/>
              </a:rPr>
              <a:t>Create an Amazon EBS Snapshot.</a:t>
            </a: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endParaRPr lang="en-IN" dirty="0">
              <a:solidFill>
                <a:schemeClr val="bg1"/>
              </a:solidFill>
              <a:latin typeface="Times New Roman" panose="02020603050405020304" pitchFamily="18" charset="0"/>
              <a:cs typeface="Times New Roman" panose="02020603050405020304" pitchFamily="18" charset="0"/>
            </a:endParaRPr>
          </a:p>
          <a:p>
            <a:r>
              <a:rPr lang="en-IN" dirty="0">
                <a:solidFill>
                  <a:schemeClr val="bg1"/>
                </a:solidFill>
                <a:latin typeface="Times New Roman" panose="02020603050405020304" pitchFamily="18" charset="0"/>
                <a:cs typeface="Times New Roman" panose="02020603050405020304" pitchFamily="18" charset="0"/>
              </a:rPr>
              <a:t>                                                                                                                      create Volume from Snapshot.</a:t>
            </a:r>
          </a:p>
        </p:txBody>
      </p:sp>
      <p:pic>
        <p:nvPicPr>
          <p:cNvPr id="7" name="Picture 6">
            <a:extLst>
              <a:ext uri="{FF2B5EF4-FFF2-40B4-BE49-F238E27FC236}">
                <a16:creationId xmlns:a16="http://schemas.microsoft.com/office/drawing/2014/main" id="{F13D39C4-9C6D-4A1B-FCF5-02861342CA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1463" y="374257"/>
            <a:ext cx="5251731" cy="2757159"/>
          </a:xfrm>
          <a:prstGeom prst="rect">
            <a:avLst/>
          </a:prstGeom>
        </p:spPr>
      </p:pic>
      <p:pic>
        <p:nvPicPr>
          <p:cNvPr id="9" name="Picture 8">
            <a:extLst>
              <a:ext uri="{FF2B5EF4-FFF2-40B4-BE49-F238E27FC236}">
                <a16:creationId xmlns:a16="http://schemas.microsoft.com/office/drawing/2014/main" id="{3397A1A4-EC97-7746-2948-3ABCEEA0F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429000"/>
            <a:ext cx="6061320" cy="3182193"/>
          </a:xfrm>
          <a:prstGeom prst="rect">
            <a:avLst/>
          </a:prstGeom>
        </p:spPr>
      </p:pic>
    </p:spTree>
    <p:extLst>
      <p:ext uri="{BB962C8B-B14F-4D97-AF65-F5344CB8AC3E}">
        <p14:creationId xmlns:p14="http://schemas.microsoft.com/office/powerpoint/2010/main" val="480107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75CB2-AFAA-EA3E-CA98-E391C064A519}"/>
              </a:ext>
            </a:extLst>
          </p:cNvPr>
          <p:cNvSpPr>
            <a:spLocks noGrp="1"/>
          </p:cNvSpPr>
          <p:nvPr>
            <p:ph idx="1"/>
          </p:nvPr>
        </p:nvSpPr>
        <p:spPr>
          <a:xfrm>
            <a:off x="509798" y="509798"/>
            <a:ext cx="10844002" cy="5667165"/>
          </a:xfrm>
        </p:spPr>
        <p:txBody>
          <a:bodyPr/>
          <a:lstStyle/>
          <a:p>
            <a:r>
              <a:rPr lang="en-IN"/>
              <a:t>Attach restored volume to your EC2 instance:</a:t>
            </a:r>
          </a:p>
          <a:p>
            <a:pPr marL="0" indent="0">
              <a:buNone/>
            </a:pPr>
            <a:r>
              <a:rPr lang="en-IN"/>
              <a:t> choose volumes and select restored volume.</a:t>
            </a:r>
          </a:p>
          <a:p>
            <a:pPr marL="0" indent="0">
              <a:buNone/>
            </a:pPr>
            <a:r>
              <a:rPr lang="en-IN"/>
              <a:t> in the Actions menu, select Attach volume.</a:t>
            </a:r>
          </a:p>
          <a:p>
            <a:pPr marL="0" indent="0">
              <a:buNone/>
            </a:pPr>
            <a:endParaRPr lang="en-IN"/>
          </a:p>
        </p:txBody>
      </p:sp>
      <p:pic>
        <p:nvPicPr>
          <p:cNvPr id="5" name="Picture 4">
            <a:extLst>
              <a:ext uri="{FF2B5EF4-FFF2-40B4-BE49-F238E27FC236}">
                <a16:creationId xmlns:a16="http://schemas.microsoft.com/office/drawing/2014/main" id="{16F94C70-6EEA-2490-7EAD-44DBB7410CF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348" y="2097860"/>
            <a:ext cx="5637451" cy="2959662"/>
          </a:xfrm>
          <a:prstGeom prst="rect">
            <a:avLst/>
          </a:prstGeom>
        </p:spPr>
      </p:pic>
      <p:pic>
        <p:nvPicPr>
          <p:cNvPr id="7" name="Picture 6">
            <a:extLst>
              <a:ext uri="{FF2B5EF4-FFF2-40B4-BE49-F238E27FC236}">
                <a16:creationId xmlns:a16="http://schemas.microsoft.com/office/drawing/2014/main" id="{9528B2E3-07EF-B6F1-7A65-AE1B7D60A5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7249" y="3708175"/>
            <a:ext cx="5637451" cy="2959662"/>
          </a:xfrm>
          <a:prstGeom prst="rect">
            <a:avLst/>
          </a:prstGeom>
        </p:spPr>
      </p:pic>
    </p:spTree>
    <p:extLst>
      <p:ext uri="{BB962C8B-B14F-4D97-AF65-F5344CB8AC3E}">
        <p14:creationId xmlns:p14="http://schemas.microsoft.com/office/powerpoint/2010/main" val="3909456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23D3E4-E091-1E05-0F0B-803712DF06B1}"/>
              </a:ext>
            </a:extLst>
          </p:cNvPr>
          <p:cNvSpPr>
            <a:spLocks noGrp="1"/>
          </p:cNvSpPr>
          <p:nvPr>
            <p:ph idx="1"/>
          </p:nvPr>
        </p:nvSpPr>
        <p:spPr>
          <a:xfrm>
            <a:off x="663547" y="404602"/>
            <a:ext cx="10690253" cy="5772361"/>
          </a:xfrm>
        </p:spPr>
        <p:txBody>
          <a:bodyPr/>
          <a:lstStyle/>
          <a:p>
            <a:r>
              <a:rPr lang="en-IN"/>
              <a:t>Mount the restored volume.</a:t>
            </a:r>
          </a:p>
          <a:p>
            <a:r>
              <a:rPr lang="en-IN"/>
              <a:t>Finally, </a:t>
            </a:r>
            <a:r>
              <a:rPr lang="en-US" b="0" i="0">
                <a:solidFill>
                  <a:srgbClr val="333333"/>
                </a:solidFill>
                <a:effectLst/>
              </a:rPr>
              <a:t>You should see file.txt.</a:t>
            </a:r>
            <a:endParaRPr lang="en-IN"/>
          </a:p>
        </p:txBody>
      </p:sp>
      <p:pic>
        <p:nvPicPr>
          <p:cNvPr id="7" name="Picture 6">
            <a:extLst>
              <a:ext uri="{FF2B5EF4-FFF2-40B4-BE49-F238E27FC236}">
                <a16:creationId xmlns:a16="http://schemas.microsoft.com/office/drawing/2014/main" id="{B1E5A7EB-1DAF-7A93-2247-1B29A5A43A98}"/>
              </a:ext>
            </a:extLst>
          </p:cNvPr>
          <p:cNvPicPr>
            <a:picLocks noChangeAspect="1"/>
          </p:cNvPicPr>
          <p:nvPr/>
        </p:nvPicPr>
        <p:blipFill>
          <a:blip r:embed="rId2">
            <a:extLst>
              <a:ext uri="{28A0092B-C50C-407E-A947-70E740481C1C}">
                <a14:useLocalDpi xmlns:a14="http://schemas.microsoft.com/office/drawing/2010/main" val="0"/>
              </a:ext>
            </a:extLst>
          </a:blip>
          <a:srcRect t="1" b="-1704"/>
          <a:stretch>
            <a:fillRect/>
          </a:stretch>
        </p:blipFill>
        <p:spPr>
          <a:xfrm>
            <a:off x="979137" y="1518562"/>
            <a:ext cx="9435313" cy="4934836"/>
          </a:xfrm>
          <a:prstGeom prst="rect">
            <a:avLst/>
          </a:prstGeom>
        </p:spPr>
      </p:pic>
    </p:spTree>
    <p:extLst>
      <p:ext uri="{BB962C8B-B14F-4D97-AF65-F5344CB8AC3E}">
        <p14:creationId xmlns:p14="http://schemas.microsoft.com/office/powerpoint/2010/main" val="210969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84A239-0C85-61A5-ADBA-63B69BF76CED}"/>
              </a:ext>
            </a:extLst>
          </p:cNvPr>
          <p:cNvPicPr>
            <a:picLocks noChangeAspect="1"/>
          </p:cNvPicPr>
          <p:nvPr/>
        </p:nvPicPr>
        <p:blipFill>
          <a:blip r:embed="rId2"/>
          <a:srcRect l="27663" t="8509" r="33104" b="40673"/>
          <a:stretch>
            <a:fillRect/>
          </a:stretch>
        </p:blipFill>
        <p:spPr bwMode="auto">
          <a:xfrm>
            <a:off x="1600200" y="0"/>
            <a:ext cx="4495800" cy="294132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3B3EBF1D-7A24-59A7-6629-4A7E081A7F3F}"/>
              </a:ext>
            </a:extLst>
          </p:cNvPr>
          <p:cNvSpPr txBox="1"/>
          <p:nvPr/>
        </p:nvSpPr>
        <p:spPr>
          <a:xfrm>
            <a:off x="1389380" y="2941320"/>
            <a:ext cx="9743440" cy="1200329"/>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a:solidFill>
                  <a:srgbClr val="333333"/>
                </a:solidFill>
                <a:effectLst/>
                <a:latin typeface="Times New Roman" panose="02020603050405020304" pitchFamily="18" charset="0"/>
                <a:ea typeface="Times New Roman" panose="02020603050405020304" pitchFamily="18" charset="0"/>
              </a:rPr>
              <a:t>Step 4:</a:t>
            </a:r>
            <a:r>
              <a:rPr lang="en-IN" sz="1800">
                <a:solidFill>
                  <a:srgbClr val="333333"/>
                </a:solidFill>
                <a:effectLst/>
                <a:latin typeface="Times New Roman" panose="02020603050405020304" pitchFamily="18" charset="0"/>
                <a:ea typeface="Times New Roman" panose="02020603050405020304" pitchFamily="18" charset="0"/>
              </a:rPr>
              <a:t> In the </a:t>
            </a:r>
            <a:r>
              <a:rPr lang="en-IN" sz="1800" b="1">
                <a:solidFill>
                  <a:srgbClr val="333333"/>
                </a:solidFill>
                <a:effectLst/>
                <a:latin typeface="Times New Roman" panose="02020603050405020304" pitchFamily="18" charset="0"/>
                <a:ea typeface="Times New Roman" panose="02020603050405020304" pitchFamily="18" charset="0"/>
              </a:rPr>
              <a:t>Services</a:t>
            </a:r>
            <a:r>
              <a:rPr lang="en-IN" sz="1800">
                <a:solidFill>
                  <a:srgbClr val="333333"/>
                </a:solidFill>
                <a:effectLst/>
                <a:latin typeface="Times New Roman" panose="02020603050405020304" pitchFamily="18" charset="0"/>
                <a:ea typeface="Times New Roman" panose="02020603050405020304" pitchFamily="18" charset="0"/>
              </a:rPr>
              <a:t> menu, choose </a:t>
            </a:r>
            <a:r>
              <a:rPr lang="en-IN" sz="1800" b="1">
                <a:solidFill>
                  <a:srgbClr val="333333"/>
                </a:solidFill>
                <a:effectLst/>
                <a:latin typeface="Times New Roman" panose="02020603050405020304" pitchFamily="18" charset="0"/>
                <a:ea typeface="Times New Roman" panose="02020603050405020304" pitchFamily="18" charset="0"/>
              </a:rPr>
              <a:t>EC2</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5:</a:t>
            </a:r>
            <a:r>
              <a:rPr lang="en-IN" sz="1800">
                <a:solidFill>
                  <a:srgbClr val="333333"/>
                </a:solidFill>
                <a:effectLst/>
                <a:latin typeface="Times New Roman" panose="02020603050405020304" pitchFamily="18" charset="0"/>
                <a:ea typeface="Times New Roman" panose="02020603050405020304" pitchFamily="18" charset="0"/>
              </a:rPr>
              <a:t> In the navigation pane on the left, choose </a:t>
            </a:r>
            <a:r>
              <a:rPr lang="en-IN" sz="1800" b="1">
                <a:solidFill>
                  <a:srgbClr val="333333"/>
                </a:solidFill>
                <a:effectLst/>
                <a:latin typeface="Times New Roman" panose="02020603050405020304" pitchFamily="18" charset="0"/>
                <a:ea typeface="Times New Roman" panose="02020603050405020304" pitchFamily="18" charset="0"/>
              </a:rPr>
              <a:t>Instances</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r>
              <a:rPr lang="en-IN" sz="1800" b="1">
                <a:solidFill>
                  <a:srgbClr val="333333"/>
                </a:solidFill>
                <a:effectLst/>
                <a:latin typeface="Times New Roman" panose="02020603050405020304" pitchFamily="18" charset="0"/>
                <a:ea typeface="Times New Roman" panose="02020603050405020304" pitchFamily="18" charset="0"/>
              </a:rPr>
              <a:t>Step 6:</a:t>
            </a:r>
            <a:r>
              <a:rPr lang="en-IN" sz="1800">
                <a:solidFill>
                  <a:srgbClr val="333333"/>
                </a:solidFill>
                <a:effectLst/>
                <a:latin typeface="Times New Roman" panose="02020603050405020304" pitchFamily="18" charset="0"/>
                <a:ea typeface="Times New Roman" panose="02020603050405020304" pitchFamily="18" charset="0"/>
              </a:rPr>
              <a:t> In the </a:t>
            </a:r>
            <a:r>
              <a:rPr lang="en-IN" sz="1800" b="1">
                <a:solidFill>
                  <a:srgbClr val="333333"/>
                </a:solidFill>
                <a:effectLst/>
                <a:latin typeface="Times New Roman" panose="02020603050405020304" pitchFamily="18" charset="0"/>
                <a:ea typeface="Times New Roman" panose="02020603050405020304" pitchFamily="18" charset="0"/>
              </a:rPr>
              <a:t>Instance state</a:t>
            </a:r>
            <a:r>
              <a:rPr lang="en-IN" sz="1800">
                <a:solidFill>
                  <a:srgbClr val="333333"/>
                </a:solidFill>
                <a:effectLst/>
                <a:latin typeface="Times New Roman" panose="02020603050405020304" pitchFamily="18" charset="0"/>
                <a:ea typeface="Times New Roman" panose="02020603050405020304" pitchFamily="18" charset="0"/>
              </a:rPr>
              <a:t> menu above, select </a:t>
            </a:r>
            <a:r>
              <a:rPr lang="en-IN" sz="1800" b="1">
                <a:solidFill>
                  <a:srgbClr val="333333"/>
                </a:solidFill>
                <a:effectLst/>
                <a:latin typeface="Times New Roman" panose="02020603050405020304" pitchFamily="18" charset="0"/>
                <a:ea typeface="Times New Roman" panose="02020603050405020304" pitchFamily="18" charset="0"/>
              </a:rPr>
              <a:t>Stop instance</a:t>
            </a:r>
            <a:r>
              <a:rPr lang="en-IN" sz="1800">
                <a:solidFill>
                  <a:srgbClr val="333333"/>
                </a:solidFill>
                <a:effectLst/>
                <a:latin typeface="Times New Roman" panose="02020603050405020304" pitchFamily="18" charset="0"/>
                <a:ea typeface="Times New Roman" panose="02020603050405020304" pitchFamily="18" charset="0"/>
              </a:rPr>
              <a:t>.</a:t>
            </a:r>
            <a:endParaRPr lang="en-IN" sz="1800">
              <a:effectLst/>
              <a:latin typeface="Times New Roman" panose="02020603050405020304" pitchFamily="18" charset="0"/>
              <a:ea typeface="Times New Roman" panose="02020603050405020304" pitchFamily="18" charset="0"/>
            </a:endParaRPr>
          </a:p>
          <a:p>
            <a:endParaRPr lang="en-IN"/>
          </a:p>
        </p:txBody>
      </p:sp>
      <p:pic>
        <p:nvPicPr>
          <p:cNvPr id="10" name="Picture 9">
            <a:extLst>
              <a:ext uri="{FF2B5EF4-FFF2-40B4-BE49-F238E27FC236}">
                <a16:creationId xmlns:a16="http://schemas.microsoft.com/office/drawing/2014/main" id="{6E1F0217-F233-C2F4-901D-B0578D1CE4C4}"/>
              </a:ext>
            </a:extLst>
          </p:cNvPr>
          <p:cNvPicPr>
            <a:picLocks noChangeAspect="1"/>
          </p:cNvPicPr>
          <p:nvPr/>
        </p:nvPicPr>
        <p:blipFill>
          <a:blip r:embed="rId3"/>
          <a:srcRect t="8036" b="26729"/>
          <a:stretch>
            <a:fillRect/>
          </a:stretch>
        </p:blipFill>
        <p:spPr bwMode="auto">
          <a:xfrm>
            <a:off x="3533140" y="3861891"/>
            <a:ext cx="5731510" cy="210312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D5EEB779-C3A7-DFF2-6116-7A870E83BA9B}"/>
              </a:ext>
            </a:extLst>
          </p:cNvPr>
          <p:cNvSpPr txBox="1"/>
          <p:nvPr/>
        </p:nvSpPr>
        <p:spPr>
          <a:xfrm>
            <a:off x="1389380" y="6146800"/>
            <a:ext cx="854710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 7:</a:t>
            </a:r>
            <a:r>
              <a:rPr lang="en-IN" sz="1800"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Choose </a:t>
            </a:r>
            <a:r>
              <a:rPr lang="en-IN" sz="1800" b="1" kern="0">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Sign Out</a:t>
            </a:r>
            <a:endParaRPr lang="en-IN" sz="1800" kern="100">
              <a:effectLst/>
              <a:latin typeface="Calibri" panose="020F0502020204030204" pitchFamily="34" charset="0"/>
              <a:ea typeface="Calibri" panose="020F0502020204030204" pitchFamily="34" charset="0"/>
              <a:cs typeface="Gautami" panose="020B0502040204020203" pitchFamily="34" charset="0"/>
            </a:endParaRPr>
          </a:p>
          <a:p>
            <a:endParaRPr lang="en-IN"/>
          </a:p>
        </p:txBody>
      </p:sp>
    </p:spTree>
    <p:extLst>
      <p:ext uri="{BB962C8B-B14F-4D97-AF65-F5344CB8AC3E}">
        <p14:creationId xmlns:p14="http://schemas.microsoft.com/office/powerpoint/2010/main" val="15103298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F40E1-00A8-BE13-8948-B60E157F9FA3}"/>
              </a:ext>
            </a:extLst>
          </p:cNvPr>
          <p:cNvSpPr txBox="1"/>
          <p:nvPr/>
        </p:nvSpPr>
        <p:spPr>
          <a:xfrm>
            <a:off x="3124200" y="2514600"/>
            <a:ext cx="6629400" cy="1323439"/>
          </a:xfrm>
          <a:prstGeom prst="rect">
            <a:avLst/>
          </a:prstGeom>
          <a:noFill/>
        </p:spPr>
        <p:txBody>
          <a:bodyPr wrap="square" rtlCol="0">
            <a:spAutoFit/>
          </a:bodyPr>
          <a:lstStyle/>
          <a:p>
            <a:r>
              <a:rPr lang="en-US" sz="8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423226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B125175-5EC3-F3B1-92B5-7ACB1A71F678}"/>
              </a:ext>
            </a:extLst>
          </p:cNvPr>
          <p:cNvSpPr txBox="1"/>
          <p:nvPr/>
        </p:nvSpPr>
        <p:spPr>
          <a:xfrm>
            <a:off x="1284790" y="752353"/>
            <a:ext cx="10706582" cy="292387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45720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a:t>
            </a:r>
            <a:r>
              <a:rPr kumimoji="0" lang="en-US" altLang="en-US" sz="24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LAB 5:BUILD A DATABASE SERVER</a:t>
            </a:r>
          </a:p>
          <a:p>
            <a:pPr marL="0" marR="0" lvl="0" indent="457200" algn="l" defTabSz="914400" rtl="0" eaLnBrk="0" fontAlgn="base" latinLnBrk="0" hangingPunct="0">
              <a:lnSpc>
                <a:spcPct val="100000"/>
              </a:lnSpc>
              <a:spcBef>
                <a:spcPct val="0"/>
              </a:spcBef>
              <a:spcAft>
                <a:spcPct val="0"/>
              </a:spcAft>
              <a:buClrTx/>
              <a:buSzTx/>
              <a:buFontTx/>
              <a:buNone/>
            </a:pPr>
            <a:endParaRPr lang="en-US" altLang="en-US" sz="2000" b="1">
              <a:solidFill>
                <a:srgbClr val="333333"/>
              </a:solidFill>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Task 1: </a:t>
            </a: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Security Group for the RDS DB Instance</a:t>
            </a:r>
            <a:endParaRPr lang="en-US" altLang="en-US" sz="2000" b="1">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Step1: </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AWS Management Console</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 on the Services menu,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VPC</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Step2: </a:t>
            </a:r>
            <a:r>
              <a:rPr kumimoji="0" lang="te-IN"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In the left navigation pane, choose </a:t>
            </a: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Security Groups.</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te-IN"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Gautami" panose="020B0502040204020203" pitchFamily="34" charset="0"/>
              </a:rPr>
              <a:t>Step3: </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 and then configure:</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Security group name:</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Permit access from Web Security Group</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a:p>
            <a:pPr marL="0" marR="0" lvl="0" indent="457200"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kumimoji="0" lang="en-US" altLang="en-US" sz="2000" b="0" i="0" u="none" strike="noStrike" cap="none" normalizeH="0" baseline="0">
                <a:ln>
                  <a:noFill/>
                </a:ln>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Lab VPC</a:t>
            </a:r>
            <a:endParaRPr kumimoji="0" lang="te-IN" altLang="en-US" sz="2000" b="0"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Gautami" panose="020B0502040204020203" pitchFamily="34" charset="0"/>
            </a:endParaRPr>
          </a:p>
        </p:txBody>
      </p:sp>
      <p:pic>
        <p:nvPicPr>
          <p:cNvPr id="10" name="Picture 9">
            <a:extLst>
              <a:ext uri="{FF2B5EF4-FFF2-40B4-BE49-F238E27FC236}">
                <a16:creationId xmlns:a16="http://schemas.microsoft.com/office/drawing/2014/main" id="{BD2B6BC4-752C-E119-1487-1C828E55A62F}"/>
              </a:ext>
            </a:extLst>
          </p:cNvPr>
          <p:cNvPicPr>
            <a:picLocks noChangeAspect="1"/>
          </p:cNvPicPr>
          <p:nvPr/>
        </p:nvPicPr>
        <p:blipFill>
          <a:blip r:embed="rId2"/>
          <a:srcRect r="13603" b="9648"/>
          <a:stretch>
            <a:fillRect/>
          </a:stretch>
        </p:blipFill>
        <p:spPr>
          <a:xfrm>
            <a:off x="2625669" y="3614675"/>
            <a:ext cx="5204460" cy="2912110"/>
          </a:xfrm>
          <a:prstGeom prst="rect">
            <a:avLst/>
          </a:prstGeom>
        </p:spPr>
      </p:pic>
    </p:spTree>
    <p:extLst>
      <p:ext uri="{BB962C8B-B14F-4D97-AF65-F5344CB8AC3E}">
        <p14:creationId xmlns:p14="http://schemas.microsoft.com/office/powerpoint/2010/main" val="2835483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24BBA8-31F4-FB30-EAB7-2E41756AE89D}"/>
              </a:ext>
            </a:extLst>
          </p:cNvPr>
          <p:cNvSpPr txBox="1"/>
          <p:nvPr/>
        </p:nvSpPr>
        <p:spPr>
          <a:xfrm>
            <a:off x="1192192" y="520861"/>
            <a:ext cx="10999808" cy="2181110"/>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Inbound rules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pane, choose Add rule.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Configure the following settings: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6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MySQL/Aurora (3306)</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CIDR, IP, Security Group or Prefix List:</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Type sg and then select Web Security 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security group.</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You will use this security group when launching the Amazon RDS database.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6B9AEB-D14E-242A-CF07-B5B393FEC999}"/>
              </a:ext>
            </a:extLst>
          </p:cNvPr>
          <p:cNvPicPr>
            <a:picLocks noChangeAspect="1"/>
          </p:cNvPicPr>
          <p:nvPr/>
        </p:nvPicPr>
        <p:blipFill>
          <a:blip r:embed="rId2"/>
          <a:srcRect t="9035" r="1141" b="5909"/>
          <a:stretch>
            <a:fillRect/>
          </a:stretch>
        </p:blipFill>
        <p:spPr>
          <a:xfrm>
            <a:off x="2241200" y="3021422"/>
            <a:ext cx="5672455" cy="3014345"/>
          </a:xfrm>
          <a:prstGeom prst="rect">
            <a:avLst/>
          </a:prstGeom>
        </p:spPr>
      </p:pic>
    </p:spTree>
    <p:extLst>
      <p:ext uri="{BB962C8B-B14F-4D97-AF65-F5344CB8AC3E}">
        <p14:creationId xmlns:p14="http://schemas.microsoft.com/office/powerpoint/2010/main" val="4125140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141A0A-F00C-3A8A-4F1A-295969928141}"/>
              </a:ext>
            </a:extLst>
          </p:cNvPr>
          <p:cNvSpPr txBox="1"/>
          <p:nvPr/>
        </p:nvSpPr>
        <p:spPr>
          <a:xfrm>
            <a:off x="1099595" y="185196"/>
            <a:ext cx="10521387" cy="2808076"/>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Task 2: </a:t>
            </a:r>
            <a:r>
              <a:rPr lang="en-US"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Create a DB Subnet Group</a:t>
            </a:r>
            <a:endParaRPr lang="en-IN" sz="2000" b="1">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1</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On the Services menu,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RDS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2:</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In the left navigation pane, choose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 groups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If the navigation pane is not visible, choose the menu icon in the top-left corner.</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3:</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Choose Create DB Subnet Group then configure: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Name:</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DB-Subnet-Group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Description:</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DB Subnet Group</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p>
            <a:pPr indent="457200">
              <a:lnSpc>
                <a:spcPct val="107000"/>
              </a:lnSpc>
              <a:spcAft>
                <a:spcPts val="800"/>
              </a:spcAft>
            </a:pPr>
            <a:r>
              <a:rPr lang="en-US"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VPC:</a:t>
            </a:r>
            <a:r>
              <a:rPr lang="en-US"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i="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Lab VPC</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1B5090E-73DB-F06B-5403-B165219168ED}"/>
              </a:ext>
            </a:extLst>
          </p:cNvPr>
          <p:cNvSpPr txBox="1"/>
          <p:nvPr/>
        </p:nvSpPr>
        <p:spPr>
          <a:xfrm>
            <a:off x="1099596" y="3156945"/>
            <a:ext cx="10208870" cy="2380267"/>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Scroll down to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Add Subnets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section.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5: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Availability Zones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first two zones: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us-east-1a</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us-east-1b</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6: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Expand the list of values under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select the subnets associated with the CIDR ranges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10.0.1.0/24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10.0.3.0/24</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These subnets should now be shown in the </a:t>
            </a:r>
            <a:r>
              <a:rPr lang="en-IN" sz="2000" b="1">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Subnets selected </a:t>
            </a:r>
            <a:r>
              <a:rPr lang="en-IN" sz="200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table.</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spcBef>
                <a:spcPts val="960"/>
              </a:spcBef>
              <a:spcAft>
                <a:spcPts val="960"/>
              </a:spcAft>
            </a:pPr>
            <a:r>
              <a:rPr lang="en-IN" sz="2000" b="1"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Step 7</a:t>
            </a: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2000" kern="1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Choose Create.</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64711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NET" val="6.0.15"/>
  <p:tag name="AS_OS" val="Unix 5.15.0.1031"/>
  <p:tag name="AS_RELEASE_DATE" val="2022.06.14"/>
  <p:tag name="AS_TITLE" val="Aspose.Slides for .NET5"/>
  <p:tag name="AS_VERSION" val="22.6"/>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otalTime>13</TotalTime>
  <Words>4357</Words>
  <Application>Microsoft Office PowerPoint</Application>
  <PresentationFormat>Widescreen</PresentationFormat>
  <Paragraphs>492</Paragraphs>
  <Slides>60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60</vt:i4>
      </vt:variant>
    </vt:vector>
  </HeadingPairs>
  <TitlesOfParts>
    <vt:vector size="71" baseType="lpstr">
      <vt:lpstr>Arial</vt:lpstr>
      <vt:lpstr>Calibri</vt:lpstr>
      <vt:lpstr>Calibri Light</vt:lpstr>
      <vt:lpstr>Courier New</vt:lpstr>
      <vt:lpstr>Open Sans</vt:lpstr>
      <vt:lpstr>Symbol</vt:lpstr>
      <vt:lpstr>Times New Roman</vt:lpstr>
      <vt:lpstr>var(--monospace)</vt:lpstr>
      <vt:lpstr>Wingdings</vt:lpstr>
      <vt:lpstr>Office Theme</vt:lpstr>
      <vt:lpstr>Celestial</vt:lpstr>
      <vt:lpstr>AWS LAB PROCEDURES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a New EBS Volume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LAB PROCEDURES</dc:title>
  <dc:creator>Administrator</dc:creator>
  <cp:lastModifiedBy>Administrator</cp:lastModifiedBy>
  <cp:revision>2</cp:revision>
  <cp:lastPrinted>2023-04-04T03:57:34Z</cp:lastPrinted>
  <dcterms:created xsi:type="dcterms:W3CDTF">2023-04-04T03:57:34Z</dcterms:created>
  <dcterms:modified xsi:type="dcterms:W3CDTF">2023-04-04T04:13:02Z</dcterms:modified>
</cp:coreProperties>
</file>